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5" r:id="rId5"/>
    <p:sldId id="266" r:id="rId6"/>
    <p:sldId id="267" r:id="rId7"/>
    <p:sldId id="268" r:id="rId8"/>
    <p:sldId id="264" r:id="rId9"/>
    <p:sldId id="269" r:id="rId10"/>
    <p:sldId id="262" r:id="rId11"/>
    <p:sldId id="263" r:id="rId12"/>
    <p:sldId id="270" r:id="rId13"/>
    <p:sldId id="261" r:id="rId14"/>
    <p:sldId id="260"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87" autoAdjust="0"/>
  </p:normalViewPr>
  <p:slideViewPr>
    <p:cSldViewPr snapToGrid="0">
      <p:cViewPr>
        <p:scale>
          <a:sx n="100" d="100"/>
          <a:sy n="100" d="100"/>
        </p:scale>
        <p:origin x="-960" y="31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A02F7-8009-42E2-BC04-04D01126A542}" type="datetimeFigureOut">
              <a:rPr lang="en-US" smtClean="0"/>
              <a:pPr/>
              <a:t>24-Apr-18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BC7BC-F2C4-468F-91D3-E06DEA6E68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98BC7BC-F2C4-468F-91D3-E06DEA6E68A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err="1" smtClean="0"/>
              <a:t>Απορροφηση</a:t>
            </a:r>
            <a:r>
              <a:rPr lang="el-GR" dirty="0" smtClean="0"/>
              <a:t> 439</a:t>
            </a:r>
            <a:r>
              <a:rPr lang="en-US" dirty="0" smtClean="0"/>
              <a:t>nm</a:t>
            </a:r>
            <a:r>
              <a:rPr lang="en-US" baseline="0" dirty="0" smtClean="0"/>
              <a:t> </a:t>
            </a:r>
            <a:r>
              <a:rPr lang="el-GR" baseline="0" dirty="0" smtClean="0"/>
              <a:t>και 616</a:t>
            </a:r>
            <a:r>
              <a:rPr lang="en-US" baseline="0" dirty="0" smtClean="0"/>
              <a:t>nm</a:t>
            </a:r>
            <a:r>
              <a:rPr lang="el-GR" baseline="0" dirty="0" smtClean="0"/>
              <a:t> και 567</a:t>
            </a:r>
            <a:r>
              <a:rPr lang="en-US" baseline="0" dirty="0" smtClean="0"/>
              <a:t>nm</a:t>
            </a:r>
            <a:endParaRPr lang="en-US" dirty="0"/>
          </a:p>
        </p:txBody>
      </p:sp>
      <p:sp>
        <p:nvSpPr>
          <p:cNvPr id="4" name="Slide Number Placeholder 3"/>
          <p:cNvSpPr>
            <a:spLocks noGrp="1"/>
          </p:cNvSpPr>
          <p:nvPr>
            <p:ph type="sldNum" sz="quarter" idx="10"/>
          </p:nvPr>
        </p:nvSpPr>
        <p:spPr/>
        <p:txBody>
          <a:bodyPr/>
          <a:lstStyle/>
          <a:p>
            <a:fld id="{F98BC7BC-F2C4-468F-91D3-E06DEA6E68A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5A61F-89D9-4CDB-A4D8-A5713CD39C87}" type="datetimeFigureOut">
              <a:rPr lang="en-US" smtClean="0"/>
              <a:pPr/>
              <a:t>24-Apr-18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132214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5A61F-89D9-4CDB-A4D8-A5713CD39C87}" type="datetimeFigureOut">
              <a:rPr lang="en-US" smtClean="0"/>
              <a:pPr/>
              <a:t>24-Apr-18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42542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5A61F-89D9-4CDB-A4D8-A5713CD39C87}" type="datetimeFigureOut">
              <a:rPr lang="en-US" smtClean="0"/>
              <a:pPr/>
              <a:t>24-Apr-18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304386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5A61F-89D9-4CDB-A4D8-A5713CD39C87}" type="datetimeFigureOut">
              <a:rPr lang="en-US" smtClean="0"/>
              <a:pPr/>
              <a:t>24-Apr-18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254484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5A61F-89D9-4CDB-A4D8-A5713CD39C87}" type="datetimeFigureOut">
              <a:rPr lang="en-US" smtClean="0"/>
              <a:pPr/>
              <a:t>24-Apr-18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14854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5A61F-89D9-4CDB-A4D8-A5713CD39C87}" type="datetimeFigureOut">
              <a:rPr lang="en-US" smtClean="0"/>
              <a:pPr/>
              <a:t>24-Apr-18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23363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5A61F-89D9-4CDB-A4D8-A5713CD39C87}" type="datetimeFigureOut">
              <a:rPr lang="en-US" smtClean="0"/>
              <a:pPr/>
              <a:t>24-Apr-18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51205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5A61F-89D9-4CDB-A4D8-A5713CD39C87}" type="datetimeFigureOut">
              <a:rPr lang="en-US" smtClean="0"/>
              <a:pPr/>
              <a:t>24-Apr-18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292792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5A61F-89D9-4CDB-A4D8-A5713CD39C87}" type="datetimeFigureOut">
              <a:rPr lang="en-US" smtClean="0"/>
              <a:pPr/>
              <a:t>24-Apr-18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425988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5A61F-89D9-4CDB-A4D8-A5713CD39C87}" type="datetimeFigureOut">
              <a:rPr lang="en-US" smtClean="0"/>
              <a:pPr/>
              <a:t>24-Apr-18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185998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5A61F-89D9-4CDB-A4D8-A5713CD39C87}" type="datetimeFigureOut">
              <a:rPr lang="en-US" smtClean="0"/>
              <a:pPr/>
              <a:t>24-Apr-18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322489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5A61F-89D9-4CDB-A4D8-A5713CD39C87}" type="datetimeFigureOut">
              <a:rPr lang="en-US" smtClean="0"/>
              <a:pPr/>
              <a:t>24-Apr-18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60060-3E9C-4C15-9A36-5BF0782B81DF}" type="slidenum">
              <a:rPr lang="en-US" smtClean="0"/>
              <a:pPr/>
              <a:t>‹#›</a:t>
            </a:fld>
            <a:endParaRPr lang="en-US"/>
          </a:p>
        </p:txBody>
      </p:sp>
    </p:spTree>
    <p:extLst>
      <p:ext uri="{BB962C8B-B14F-4D97-AF65-F5344CB8AC3E}">
        <p14:creationId xmlns="" xmlns:p14="http://schemas.microsoft.com/office/powerpoint/2010/main" val="168670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02/3527600248" TargetMode="External"/><Relationship Id="rId7" Type="http://schemas.openxmlformats.org/officeDocument/2006/relationships/hyperlink" Target="https://doi.org/10.1021/jp806777r" TargetMode="External"/><Relationship Id="rId2" Type="http://schemas.openxmlformats.org/officeDocument/2006/relationships/hyperlink" Target="http://www.scs.illinois.edu/~suslick/documents/njc92633.pdf" TargetMode="External"/><Relationship Id="rId1" Type="http://schemas.openxmlformats.org/officeDocument/2006/relationships/slideLayout" Target="../slideLayouts/slideLayout2.xml"/><Relationship Id="rId6" Type="http://schemas.openxmlformats.org/officeDocument/2006/relationships/hyperlink" Target="https://doi.org/10.1021/jp049296b" TargetMode="External"/><Relationship Id="rId5" Type="http://schemas.openxmlformats.org/officeDocument/2006/relationships/hyperlink" Target="https://doi.org/10.1021/jp810580u" TargetMode="External"/><Relationship Id="rId4" Type="http://schemas.openxmlformats.org/officeDocument/2006/relationships/hyperlink" Target="https://doi.org/10.1021/jp001460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txBox="1">
            <a:spLocks/>
          </p:cNvSpPr>
          <p:nvPr/>
        </p:nvSpPr>
        <p:spPr>
          <a:xfrm>
            <a:off x="-60602" y="0"/>
            <a:ext cx="3969733" cy="1174846"/>
          </a:xfrm>
          <a:prstGeom prst="rect">
            <a:avLst/>
          </a:prstGeom>
          <a:no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000" dirty="0" smtClean="0">
                <a:latin typeface="Times New Roman" panose="02020603050405020304" pitchFamily="18" charset="0"/>
                <a:cs typeface="Times New Roman" panose="02020603050405020304" pitchFamily="18" charset="0"/>
              </a:rPr>
              <a:t>Πανεπιστήμιο Κρήτης</a:t>
            </a:r>
          </a:p>
          <a:p>
            <a:r>
              <a:rPr lang="el-GR" sz="2000" dirty="0" smtClean="0">
                <a:latin typeface="Times New Roman" panose="02020603050405020304" pitchFamily="18" charset="0"/>
                <a:cs typeface="Times New Roman" panose="02020603050405020304" pitchFamily="18" charset="0"/>
              </a:rPr>
              <a:t>Τμήμα Χημείας</a:t>
            </a:r>
          </a:p>
          <a:p>
            <a:r>
              <a:rPr lang="el-GR" sz="2000" dirty="0" smtClean="0">
                <a:latin typeface="Times New Roman" panose="02020603050405020304" pitchFamily="18" charset="0"/>
                <a:cs typeface="Times New Roman" panose="02020603050405020304" pitchFamily="18" charset="0"/>
              </a:rPr>
              <a:t>Γενικό Πρόγραμμα Μεταπτυχιακών Σπουδών</a:t>
            </a:r>
            <a:endParaRPr lang="el-GR" sz="2000" dirty="0">
              <a:latin typeface="Times New Roman" panose="02020603050405020304" pitchFamily="18" charset="0"/>
              <a:cs typeface="Times New Roman" panose="02020603050405020304" pitchFamily="18" charset="0"/>
            </a:endParaRPr>
          </a:p>
        </p:txBody>
      </p:sp>
      <p:pic>
        <p:nvPicPr>
          <p:cNvPr id="13" name="Εικόνα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09131" y="0"/>
            <a:ext cx="1309046" cy="1174846"/>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78007" y="0"/>
            <a:ext cx="3813993" cy="1174846"/>
          </a:xfrm>
          <a:prstGeom prst="rect">
            <a:avLst/>
          </a:prstGeom>
        </p:spPr>
      </p:pic>
      <p:sp>
        <p:nvSpPr>
          <p:cNvPr id="15" name="Τίτλος 1"/>
          <p:cNvSpPr txBox="1">
            <a:spLocks/>
          </p:cNvSpPr>
          <p:nvPr/>
        </p:nvSpPr>
        <p:spPr>
          <a:xfrm>
            <a:off x="5218177" y="0"/>
            <a:ext cx="3439517" cy="1174846"/>
          </a:xfrm>
          <a:prstGeom prst="rect">
            <a:avLst/>
          </a:prstGeom>
          <a:no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000" dirty="0" smtClean="0">
                <a:latin typeface="Times New Roman" panose="02020603050405020304" pitchFamily="18" charset="0"/>
                <a:cs typeface="Times New Roman" panose="02020603050405020304" pitchFamily="18" charset="0"/>
              </a:rPr>
              <a:t>Ίδρυμα Τεχνολογίας και Έρευνας</a:t>
            </a:r>
          </a:p>
          <a:p>
            <a:r>
              <a:rPr lang="el-GR" sz="2000" dirty="0" smtClean="0">
                <a:latin typeface="Times New Roman" panose="02020603050405020304" pitchFamily="18" charset="0"/>
                <a:cs typeface="Times New Roman" panose="02020603050405020304" pitchFamily="18" charset="0"/>
              </a:rPr>
              <a:t>Ινστιτούτο Ηλεκτρονικής Δομής και </a:t>
            </a:r>
            <a:r>
              <a:rPr lang="el-GR" sz="2000" dirty="0" err="1" smtClean="0">
                <a:latin typeface="Times New Roman" panose="02020603050405020304" pitchFamily="18" charset="0"/>
                <a:cs typeface="Times New Roman" panose="02020603050405020304" pitchFamily="18" charset="0"/>
              </a:rPr>
              <a:t>Λέϊζερ</a:t>
            </a:r>
            <a:endParaRPr lang="el-GR" sz="2000" dirty="0">
              <a:latin typeface="Times New Roman" panose="02020603050405020304" pitchFamily="18" charset="0"/>
              <a:cs typeface="Times New Roman" panose="02020603050405020304" pitchFamily="18" charset="0"/>
            </a:endParaRPr>
          </a:p>
        </p:txBody>
      </p:sp>
      <p:sp>
        <p:nvSpPr>
          <p:cNvPr id="16" name="Υπότιτλος 2"/>
          <p:cNvSpPr txBox="1">
            <a:spLocks/>
          </p:cNvSpPr>
          <p:nvPr/>
        </p:nvSpPr>
        <p:spPr>
          <a:xfrm>
            <a:off x="3544205" y="5711017"/>
            <a:ext cx="5274260" cy="905749"/>
          </a:xfrm>
          <a:prstGeom prst="rect">
            <a:avLst/>
          </a:prstGeom>
          <a:ln>
            <a:solidFill>
              <a:schemeClr val="accent1">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latin typeface="Times New Roman" panose="02020603050405020304" pitchFamily="18" charset="0"/>
                <a:cs typeface="Times New Roman" panose="02020603050405020304" pitchFamily="18" charset="0"/>
              </a:rPr>
              <a:t>Μαρία </a:t>
            </a:r>
            <a:r>
              <a:rPr lang="el-GR" dirty="0" err="1" smtClean="0">
                <a:latin typeface="Times New Roman" panose="02020603050405020304" pitchFamily="18" charset="0"/>
                <a:cs typeface="Times New Roman" panose="02020603050405020304" pitchFamily="18" charset="0"/>
              </a:rPr>
              <a:t>Πολυχρονάκη</a:t>
            </a:r>
            <a:r>
              <a:rPr lang="el-GR" dirty="0" smtClean="0">
                <a:latin typeface="Times New Roman" panose="02020603050405020304" pitchFamily="18" charset="0"/>
                <a:cs typeface="Times New Roman" panose="02020603050405020304" pitchFamily="18" charset="0"/>
              </a:rPr>
              <a:t> </a:t>
            </a:r>
          </a:p>
          <a:p>
            <a:r>
              <a:rPr lang="el-GR" dirty="0" smtClean="0">
                <a:latin typeface="Times New Roman" panose="02020603050405020304" pitchFamily="18" charset="0"/>
                <a:cs typeface="Times New Roman" panose="02020603050405020304" pitchFamily="18" charset="0"/>
              </a:rPr>
              <a:t>Α.Μ. 914</a:t>
            </a:r>
          </a:p>
        </p:txBody>
      </p:sp>
      <p:sp>
        <p:nvSpPr>
          <p:cNvPr id="17" name="Υπότιτλος 2"/>
          <p:cNvSpPr txBox="1">
            <a:spLocks/>
          </p:cNvSpPr>
          <p:nvPr/>
        </p:nvSpPr>
        <p:spPr>
          <a:xfrm>
            <a:off x="9366316" y="6492018"/>
            <a:ext cx="2825684" cy="36598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600" dirty="0" smtClean="0">
                <a:latin typeface="Times New Roman" panose="02020603050405020304" pitchFamily="18" charset="0"/>
                <a:cs typeface="Times New Roman" panose="02020603050405020304" pitchFamily="18" charset="0"/>
              </a:rPr>
              <a:t>Ηράκλειο, Κρήτης 25/04/2018</a:t>
            </a:r>
            <a:endParaRPr lang="el-GR" sz="1600" dirty="0">
              <a:latin typeface="Times New Roman" panose="02020603050405020304" pitchFamily="18" charset="0"/>
              <a:cs typeface="Times New Roman" panose="02020603050405020304" pitchFamily="18" charset="0"/>
            </a:endParaRPr>
          </a:p>
        </p:txBody>
      </p:sp>
      <p:sp>
        <p:nvSpPr>
          <p:cNvPr id="18" name="Υπότιτλος 2"/>
          <p:cNvSpPr txBox="1">
            <a:spLocks/>
          </p:cNvSpPr>
          <p:nvPr/>
        </p:nvSpPr>
        <p:spPr>
          <a:xfrm>
            <a:off x="8989660" y="4831461"/>
            <a:ext cx="3243860" cy="1602314"/>
          </a:xfrm>
          <a:prstGeom prst="rect">
            <a:avLst/>
          </a:prstGeom>
          <a:ln>
            <a:solidFill>
              <a:schemeClr val="bg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u="sng" dirty="0" smtClean="0">
                <a:latin typeface="Times New Roman" panose="02020603050405020304" pitchFamily="18" charset="0"/>
                <a:cs typeface="Times New Roman" panose="02020603050405020304" pitchFamily="18" charset="0"/>
              </a:rPr>
              <a:t>Μεταπτυχιακό μάθημα:</a:t>
            </a:r>
            <a:r>
              <a:rPr lang="el-GR" sz="1800" dirty="0" smtClean="0">
                <a:latin typeface="Times New Roman" panose="02020603050405020304" pitchFamily="18" charset="0"/>
                <a:cs typeface="Times New Roman" panose="02020603050405020304" pitchFamily="18" charset="0"/>
              </a:rPr>
              <a:t> </a:t>
            </a:r>
          </a:p>
          <a:p>
            <a:r>
              <a:rPr lang="el-GR" sz="1800" dirty="0" err="1" smtClean="0">
                <a:latin typeface="Times New Roman" panose="02020603050405020304" pitchFamily="18" charset="0"/>
                <a:cs typeface="Times New Roman" panose="02020603050405020304" pitchFamily="18" charset="0"/>
              </a:rPr>
              <a:t>Υπερμοριακή</a:t>
            </a:r>
            <a:r>
              <a:rPr lang="el-GR" sz="1800" dirty="0" smtClean="0">
                <a:latin typeface="Times New Roman" panose="02020603050405020304" pitchFamily="18" charset="0"/>
                <a:cs typeface="Times New Roman" panose="02020603050405020304" pitchFamily="18" charset="0"/>
              </a:rPr>
              <a:t> Χημεία</a:t>
            </a:r>
            <a:endParaRPr lang="en-US" sz="1800" u="sng" dirty="0" smtClean="0">
              <a:latin typeface="Times New Roman" panose="02020603050405020304" pitchFamily="18" charset="0"/>
              <a:cs typeface="Times New Roman" panose="02020603050405020304" pitchFamily="18" charset="0"/>
            </a:endParaRPr>
          </a:p>
          <a:p>
            <a:r>
              <a:rPr lang="el-GR" sz="1800" u="sng" dirty="0" smtClean="0">
                <a:latin typeface="Times New Roman" panose="02020603050405020304" pitchFamily="18" charset="0"/>
                <a:cs typeface="Times New Roman" panose="02020603050405020304" pitchFamily="18" charset="0"/>
              </a:rPr>
              <a:t>Υπεύθυνος καθηγητής: </a:t>
            </a:r>
          </a:p>
          <a:p>
            <a:r>
              <a:rPr lang="el-GR" sz="1800" dirty="0" smtClean="0">
                <a:latin typeface="Times New Roman" panose="02020603050405020304" pitchFamily="18" charset="0"/>
                <a:cs typeface="Times New Roman" panose="02020603050405020304" pitchFamily="18" charset="0"/>
              </a:rPr>
              <a:t>Αθανάσιος </a:t>
            </a:r>
            <a:r>
              <a:rPr lang="el-GR" sz="1800" dirty="0" err="1" smtClean="0">
                <a:latin typeface="Times New Roman" panose="02020603050405020304" pitchFamily="18" charset="0"/>
                <a:cs typeface="Times New Roman" panose="02020603050405020304" pitchFamily="18" charset="0"/>
              </a:rPr>
              <a:t>Κουτσολέλος</a:t>
            </a:r>
            <a:endParaRPr lang="el-GR" sz="1800" dirty="0">
              <a:latin typeface="Times New Roman" panose="02020603050405020304" pitchFamily="18" charset="0"/>
              <a:cs typeface="Times New Roman" panose="02020603050405020304" pitchFamily="18" charset="0"/>
            </a:endParaRPr>
          </a:p>
        </p:txBody>
      </p:sp>
      <p:sp>
        <p:nvSpPr>
          <p:cNvPr id="19" name="Τίτλος 1"/>
          <p:cNvSpPr txBox="1">
            <a:spLocks/>
          </p:cNvSpPr>
          <p:nvPr/>
        </p:nvSpPr>
        <p:spPr>
          <a:xfrm>
            <a:off x="1609335" y="1643510"/>
            <a:ext cx="9144000" cy="1165464"/>
          </a:xfrm>
          <a:prstGeom prst="rect">
            <a:avLst/>
          </a:prstGeom>
          <a:ln>
            <a:solidFill>
              <a:schemeClr val="accent1">
                <a:lumMod val="50000"/>
              </a:schemeClr>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500" dirty="0">
                <a:latin typeface="Times New Roman" panose="02020603050405020304" pitchFamily="18" charset="0"/>
                <a:cs typeface="Times New Roman" panose="02020603050405020304" pitchFamily="18" charset="0"/>
              </a:rPr>
              <a:t>Εφαρμογή της </a:t>
            </a:r>
            <a:r>
              <a:rPr lang="el-GR" sz="3500" dirty="0" err="1">
                <a:latin typeface="Times New Roman" panose="02020603050405020304" pitchFamily="18" charset="0"/>
                <a:cs typeface="Times New Roman" panose="02020603050405020304" pitchFamily="18" charset="0"/>
              </a:rPr>
              <a:t>Υπερταχείας</a:t>
            </a:r>
            <a:r>
              <a:rPr lang="el-GR" sz="3500" dirty="0">
                <a:latin typeface="Times New Roman" panose="02020603050405020304" pitchFamily="18" charset="0"/>
                <a:cs typeface="Times New Roman" panose="02020603050405020304" pitchFamily="18" charset="0"/>
              </a:rPr>
              <a:t> </a:t>
            </a:r>
            <a:r>
              <a:rPr lang="el-GR" sz="3500" dirty="0" err="1">
                <a:latin typeface="Times New Roman" panose="02020603050405020304" pitchFamily="18" charset="0"/>
                <a:cs typeface="Times New Roman" panose="02020603050405020304" pitchFamily="18" charset="0"/>
              </a:rPr>
              <a:t>Χρονοαναλυόμενης</a:t>
            </a:r>
            <a:r>
              <a:rPr lang="el-GR" sz="3500" dirty="0">
                <a:latin typeface="Times New Roman" panose="02020603050405020304" pitchFamily="18" charset="0"/>
                <a:cs typeface="Times New Roman" panose="02020603050405020304" pitchFamily="18" charset="0"/>
              </a:rPr>
              <a:t> Φασματοσκοπίας </a:t>
            </a:r>
            <a:r>
              <a:rPr lang="el-GR" sz="3500" dirty="0" err="1">
                <a:latin typeface="Times New Roman" panose="02020603050405020304" pitchFamily="18" charset="0"/>
                <a:cs typeface="Times New Roman" panose="02020603050405020304" pitchFamily="18" charset="0"/>
              </a:rPr>
              <a:t>Λείζερ</a:t>
            </a:r>
            <a:r>
              <a:rPr lang="el-GR" sz="3500" dirty="0">
                <a:latin typeface="Times New Roman" panose="02020603050405020304" pitchFamily="18" charset="0"/>
                <a:cs typeface="Times New Roman" panose="02020603050405020304" pitchFamily="18" charset="0"/>
              </a:rPr>
              <a:t> </a:t>
            </a:r>
            <a:r>
              <a:rPr lang="el-GR" sz="3500" dirty="0" smtClean="0">
                <a:latin typeface="Times New Roman" panose="02020603050405020304" pitchFamily="18" charset="0"/>
                <a:cs typeface="Times New Roman" panose="02020603050405020304" pitchFamily="18" charset="0"/>
              </a:rPr>
              <a:t>σε </a:t>
            </a:r>
            <a:r>
              <a:rPr lang="el-GR" sz="3500" dirty="0" err="1" smtClean="0">
                <a:latin typeface="Times New Roman" panose="02020603050405020304" pitchFamily="18" charset="0"/>
                <a:cs typeface="Times New Roman" panose="02020603050405020304" pitchFamily="18" charset="0"/>
              </a:rPr>
              <a:t>Πορφυρίνες</a:t>
            </a:r>
            <a:endParaRPr lang="el-GR" sz="3500" dirty="0">
              <a:latin typeface="Times New Roman" panose="02020603050405020304" pitchFamily="18" charset="0"/>
              <a:cs typeface="Times New Roman" panose="02020603050405020304" pitchFamily="18" charset="0"/>
            </a:endParaRPr>
          </a:p>
        </p:txBody>
      </p:sp>
      <p:pic>
        <p:nvPicPr>
          <p:cNvPr id="2050" name="Picture 2" descr="C:\Users\user1\Desktop\NCP3H.gif"/>
          <p:cNvPicPr>
            <a:picLocks noChangeAspect="1" noChangeArrowheads="1" noCrop="1"/>
          </p:cNvPicPr>
          <p:nvPr/>
        </p:nvPicPr>
        <p:blipFill>
          <a:blip r:embed="rId4" cstate="print"/>
          <a:srcRect/>
          <a:stretch>
            <a:fillRect/>
          </a:stretch>
        </p:blipFill>
        <p:spPr bwMode="auto">
          <a:xfrm>
            <a:off x="4572000" y="2981325"/>
            <a:ext cx="3429000" cy="2571750"/>
          </a:xfrm>
          <a:prstGeom prst="rect">
            <a:avLst/>
          </a:prstGeom>
          <a:noFill/>
        </p:spPr>
      </p:pic>
    </p:spTree>
    <p:extLst>
      <p:ext uri="{BB962C8B-B14F-4D97-AF65-F5344CB8AC3E}">
        <p14:creationId xmlns="" xmlns:p14="http://schemas.microsoft.com/office/powerpoint/2010/main" val="1487430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fontScale="90000"/>
          </a:bodyPr>
          <a:lstStyle/>
          <a:p>
            <a:r>
              <a:rPr lang="el-GR" sz="3500" dirty="0" smtClean="0">
                <a:latin typeface="Times New Roman" panose="02020603050405020304" pitchFamily="18" charset="0"/>
                <a:cs typeface="Times New Roman" panose="02020603050405020304" pitchFamily="18" charset="0"/>
              </a:rPr>
              <a:t>Μελέτη της Εξάρτησης της Απόδοσης των Φωτοευαίσθητων Ηλιακών Κελίων από το Μήκος της Ένωσης που Συνδέει την </a:t>
            </a:r>
            <a:r>
              <a:rPr lang="el-GR" sz="3500" dirty="0" err="1" smtClean="0">
                <a:latin typeface="Times New Roman" panose="02020603050405020304" pitchFamily="18" charset="0"/>
                <a:cs typeface="Times New Roman" panose="02020603050405020304" pitchFamily="18" charset="0"/>
              </a:rPr>
              <a:t>Πορφυρίνη</a:t>
            </a:r>
            <a:r>
              <a:rPr lang="el-GR" sz="3500" dirty="0" smtClean="0">
                <a:latin typeface="Times New Roman" panose="02020603050405020304" pitchFamily="18" charset="0"/>
                <a:cs typeface="Times New Roman" panose="02020603050405020304" pitchFamily="18" charset="0"/>
              </a:rPr>
              <a:t> με το </a:t>
            </a:r>
            <a:r>
              <a:rPr lang="en-US" sz="3500" dirty="0" smtClean="0">
                <a:latin typeface="Times New Roman" panose="02020603050405020304" pitchFamily="18" charset="0"/>
                <a:cs typeface="Times New Roman" panose="02020603050405020304" pitchFamily="18" charset="0"/>
              </a:rPr>
              <a:t>TiO</a:t>
            </a:r>
            <a:r>
              <a:rPr lang="en-US" sz="3500" baseline="-25000" dirty="0" smtClean="0">
                <a:latin typeface="Times New Roman" panose="02020603050405020304" pitchFamily="18" charset="0"/>
                <a:cs typeface="Times New Roman" panose="02020603050405020304" pitchFamily="18" charset="0"/>
              </a:rPr>
              <a:t>2</a:t>
            </a:r>
            <a:endParaRPr lang="en-US" sz="35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stretch>
            <a:fillRect/>
          </a:stretch>
        </p:blipFill>
        <p:spPr>
          <a:xfrm>
            <a:off x="945919" y="1066556"/>
            <a:ext cx="2988869" cy="4351338"/>
          </a:xfrm>
          <a:prstGeom prst="rect">
            <a:avLst/>
          </a:prstGeom>
        </p:spPr>
      </p:pic>
      <p:pic>
        <p:nvPicPr>
          <p:cNvPr id="5" name="Picture 4"/>
          <p:cNvPicPr>
            <a:picLocks noChangeAspect="1"/>
          </p:cNvPicPr>
          <p:nvPr/>
        </p:nvPicPr>
        <p:blipFill>
          <a:blip r:embed="rId3" cstate="print"/>
          <a:stretch>
            <a:fillRect/>
          </a:stretch>
        </p:blipFill>
        <p:spPr>
          <a:xfrm>
            <a:off x="4559031" y="904152"/>
            <a:ext cx="3020873" cy="4300904"/>
          </a:xfrm>
          <a:prstGeom prst="rect">
            <a:avLst/>
          </a:prstGeom>
        </p:spPr>
      </p:pic>
      <p:pic>
        <p:nvPicPr>
          <p:cNvPr id="6" name="Picture 5"/>
          <p:cNvPicPr>
            <a:picLocks noChangeAspect="1"/>
          </p:cNvPicPr>
          <p:nvPr/>
        </p:nvPicPr>
        <p:blipFill>
          <a:blip r:embed="rId4" cstate="print"/>
          <a:stretch>
            <a:fillRect/>
          </a:stretch>
        </p:blipFill>
        <p:spPr>
          <a:xfrm>
            <a:off x="8127881" y="929489"/>
            <a:ext cx="2974601" cy="4214019"/>
          </a:xfrm>
          <a:prstGeom prst="rect">
            <a:avLst/>
          </a:prstGeom>
        </p:spPr>
      </p:pic>
      <p:sp>
        <p:nvSpPr>
          <p:cNvPr id="7" name="Rectangle 6"/>
          <p:cNvSpPr/>
          <p:nvPr/>
        </p:nvSpPr>
        <p:spPr>
          <a:xfrm>
            <a:off x="764931" y="5530189"/>
            <a:ext cx="3420208" cy="1169551"/>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sym typeface="Wingdings" pitchFamily="2" charset="2"/>
              </a:rPr>
              <a:t>Φάσματα απορρόφησης</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Διεύρυνση των κορυφών στο</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φιλμ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l-GR" sz="1400" dirty="0" smtClean="0">
                <a:latin typeface="Times New Roman" panose="02020603050405020304" pitchFamily="18" charset="0"/>
                <a:cs typeface="Times New Roman" panose="02020603050405020304" pitchFamily="18" charset="0"/>
                <a:sym typeface="Wingdings" pitchFamily="2" charset="2"/>
              </a:rPr>
              <a:t> λόγο σχηματισμού </a:t>
            </a:r>
            <a:r>
              <a:rPr lang="en-US" sz="1400" dirty="0" smtClean="0">
                <a:latin typeface="Times New Roman" panose="02020603050405020304" pitchFamily="18" charset="0"/>
                <a:cs typeface="Times New Roman" panose="02020603050405020304" pitchFamily="18" charset="0"/>
                <a:sym typeface="Wingdings" pitchFamily="2" charset="2"/>
              </a:rPr>
              <a:t>aggregate</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Ύπαρξη ελαφριάς μετατόπισης λόγο σχηματισμού του </a:t>
            </a:r>
            <a:r>
              <a:rPr lang="el-GR" sz="1400" dirty="0" err="1" smtClean="0">
                <a:latin typeface="Times New Roman" panose="02020603050405020304" pitchFamily="18" charset="0"/>
                <a:cs typeface="Times New Roman" panose="02020603050405020304" pitchFamily="18" charset="0"/>
                <a:sym typeface="Wingdings" pitchFamily="2" charset="2"/>
              </a:rPr>
              <a:t>συμπλόκου</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
        <p:nvSpPr>
          <p:cNvPr id="8" name="Rectangle 7"/>
          <p:cNvSpPr/>
          <p:nvPr/>
        </p:nvSpPr>
        <p:spPr>
          <a:xfrm>
            <a:off x="4835768" y="5339690"/>
            <a:ext cx="6585439" cy="1169551"/>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Τα </a:t>
            </a:r>
            <a:r>
              <a:rPr lang="en-US" sz="1400" dirty="0" smtClean="0">
                <a:latin typeface="Times New Roman" panose="02020603050405020304" pitchFamily="18" charset="0"/>
                <a:cs typeface="Times New Roman" panose="02020603050405020304" pitchFamily="18" charset="0"/>
                <a:sym typeface="Wingdings" pitchFamily="2" charset="2"/>
              </a:rPr>
              <a:t>transient absorption </a:t>
            </a:r>
            <a:r>
              <a:rPr lang="el-GR" sz="1400" dirty="0" smtClean="0">
                <a:latin typeface="Times New Roman" panose="02020603050405020304" pitchFamily="18" charset="0"/>
                <a:cs typeface="Times New Roman" panose="02020603050405020304" pitchFamily="18" charset="0"/>
                <a:sym typeface="Wingdings" pitchFamily="2" charset="2"/>
              </a:rPr>
              <a:t>φάσματα είναι παρόμοια για το </a:t>
            </a:r>
            <a:r>
              <a:rPr lang="en-US" sz="1400" dirty="0" smtClean="0">
                <a:latin typeface="Times New Roman" panose="02020603050405020304" pitchFamily="18" charset="0"/>
                <a:cs typeface="Times New Roman" panose="02020603050405020304" pitchFamily="18" charset="0"/>
                <a:sym typeface="Wingdings" pitchFamily="2" charset="2"/>
              </a:rPr>
              <a:t>PE1 </a:t>
            </a:r>
            <a:r>
              <a:rPr lang="el-GR" sz="1400" dirty="0" smtClean="0">
                <a:latin typeface="Times New Roman" panose="02020603050405020304" pitchFamily="18" charset="0"/>
                <a:cs typeface="Times New Roman" panose="02020603050405020304" pitchFamily="18" charset="0"/>
                <a:sym typeface="Wingdings" pitchFamily="2" charset="2"/>
              </a:rPr>
              <a:t>σε διάλυμα και σε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endParaRPr lang="en-US" sz="1400" dirty="0" smtClean="0">
              <a:latin typeface="Times New Roman" panose="02020603050405020304" pitchFamily="18" charset="0"/>
              <a:cs typeface="Times New Roman" panose="02020603050405020304" pitchFamily="18" charset="0"/>
              <a:sym typeface="Wingdings" pitchFamily="2" charset="2"/>
            </a:endParaRP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Ύπαρξη των εξής διαφορών: Η κορυφή στα 500</a:t>
            </a:r>
            <a:r>
              <a:rPr lang="en-US" sz="1400" dirty="0" smtClean="0">
                <a:latin typeface="Times New Roman" panose="02020603050405020304" pitchFamily="18" charset="0"/>
                <a:cs typeface="Times New Roman" panose="02020603050405020304" pitchFamily="18" charset="0"/>
                <a:sym typeface="Wingdings" pitchFamily="2" charset="2"/>
              </a:rPr>
              <a:t>nm </a:t>
            </a:r>
            <a:r>
              <a:rPr lang="el-GR" sz="1400" dirty="0" smtClean="0">
                <a:latin typeface="Times New Roman" panose="02020603050405020304" pitchFamily="18" charset="0"/>
                <a:cs typeface="Times New Roman" panose="02020603050405020304" pitchFamily="18" charset="0"/>
                <a:sym typeface="Wingdings" pitchFamily="2" charset="2"/>
              </a:rPr>
              <a:t>είναι πιο μικρή στο φάσμα των φιλμ από το φάσμα των διαλυμάτων, στο φάσμα των φιλμ εμφανίζεται μια κορυφή στα 900</a:t>
            </a:r>
            <a:r>
              <a:rPr lang="en-US" sz="1400" dirty="0" smtClean="0">
                <a:latin typeface="Times New Roman" panose="02020603050405020304" pitchFamily="18" charset="0"/>
                <a:cs typeface="Times New Roman" panose="02020603050405020304" pitchFamily="18" charset="0"/>
                <a:sym typeface="Wingdings" pitchFamily="2" charset="2"/>
              </a:rPr>
              <a:t>nm </a:t>
            </a:r>
            <a:r>
              <a:rPr lang="el-GR" sz="1400" dirty="0" smtClean="0">
                <a:latin typeface="Times New Roman" panose="02020603050405020304" pitchFamily="18" charset="0"/>
                <a:cs typeface="Times New Roman" panose="02020603050405020304" pitchFamily="18" charset="0"/>
                <a:sym typeface="Wingdings" pitchFamily="2" charset="2"/>
              </a:rPr>
              <a:t>και η απόσβεση πιάνει ένα μικρότερο πλατό από ότι στην περίπτωση των διαλυμάτων</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Ενδείξεις για περισσότερους μηχανισμούς χαλάρωσης</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Tree>
    <p:extLst>
      <p:ext uri="{BB962C8B-B14F-4D97-AF65-F5344CB8AC3E}">
        <p14:creationId xmlns="" xmlns:p14="http://schemas.microsoft.com/office/powerpoint/2010/main" val="3002912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fontScale="90000"/>
          </a:bodyPr>
          <a:lstStyle/>
          <a:p>
            <a:r>
              <a:rPr lang="el-GR" sz="3500" dirty="0" smtClean="0">
                <a:latin typeface="Times New Roman" panose="02020603050405020304" pitchFamily="18" charset="0"/>
                <a:cs typeface="Times New Roman" panose="02020603050405020304" pitchFamily="18" charset="0"/>
              </a:rPr>
              <a:t>Μελέτη της Εξάρτησης της Απόδοσης των Φωτοευαίσθητων Ηλιακών Κελίων από το Μήκος της Ένωσης που Συνδέει την </a:t>
            </a:r>
            <a:r>
              <a:rPr lang="el-GR" sz="3500" dirty="0" err="1" smtClean="0">
                <a:latin typeface="Times New Roman" panose="02020603050405020304" pitchFamily="18" charset="0"/>
                <a:cs typeface="Times New Roman" panose="02020603050405020304" pitchFamily="18" charset="0"/>
              </a:rPr>
              <a:t>Πορφυρίνη</a:t>
            </a:r>
            <a:r>
              <a:rPr lang="el-GR" sz="3500" dirty="0" smtClean="0">
                <a:latin typeface="Times New Roman" panose="02020603050405020304" pitchFamily="18" charset="0"/>
                <a:cs typeface="Times New Roman" panose="02020603050405020304" pitchFamily="18" charset="0"/>
              </a:rPr>
              <a:t> με το </a:t>
            </a:r>
            <a:r>
              <a:rPr lang="en-US" sz="3500" dirty="0" smtClean="0">
                <a:latin typeface="Times New Roman" panose="02020603050405020304" pitchFamily="18" charset="0"/>
                <a:cs typeface="Times New Roman" panose="02020603050405020304" pitchFamily="18" charset="0"/>
              </a:rPr>
              <a:t>TiO</a:t>
            </a:r>
            <a:r>
              <a:rPr lang="en-US" sz="3500" baseline="-25000" dirty="0" smtClean="0">
                <a:latin typeface="Times New Roman" panose="02020603050405020304" pitchFamily="18" charset="0"/>
                <a:cs typeface="Times New Roman" panose="02020603050405020304" pitchFamily="18" charset="0"/>
              </a:rPr>
              <a:t>2</a:t>
            </a:r>
            <a:endParaRPr lang="en-US" sz="35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stretch>
            <a:fillRect/>
          </a:stretch>
        </p:blipFill>
        <p:spPr>
          <a:xfrm>
            <a:off x="984741" y="1403166"/>
            <a:ext cx="3943350" cy="2886075"/>
          </a:xfrm>
          <a:prstGeom prst="rect">
            <a:avLst/>
          </a:prstGeom>
        </p:spPr>
      </p:pic>
      <p:pic>
        <p:nvPicPr>
          <p:cNvPr id="7" name="Picture 6"/>
          <p:cNvPicPr>
            <a:picLocks noChangeAspect="1"/>
          </p:cNvPicPr>
          <p:nvPr/>
        </p:nvPicPr>
        <p:blipFill>
          <a:blip r:embed="rId3" cstate="print"/>
          <a:stretch>
            <a:fillRect/>
          </a:stretch>
        </p:blipFill>
        <p:spPr>
          <a:xfrm>
            <a:off x="6544588" y="1362554"/>
            <a:ext cx="4390394" cy="2914874"/>
          </a:xfrm>
          <a:prstGeom prst="rect">
            <a:avLst/>
          </a:prstGeom>
        </p:spPr>
      </p:pic>
      <p:sp>
        <p:nvSpPr>
          <p:cNvPr id="9" name="Rectangle 8"/>
          <p:cNvSpPr/>
          <p:nvPr/>
        </p:nvSpPr>
        <p:spPr>
          <a:xfrm>
            <a:off x="764930" y="4391425"/>
            <a:ext cx="4553555" cy="2246769"/>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Ύπαρξη τριών συνιστωσών δυο απόσβεσης και μια ενίσχυσης</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Συνιστώσες απόσβεσης: Χαλάρωση από το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μεταφορά ηλεκτρονίων στο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 </a:t>
            </a:r>
            <a:r>
              <a:rPr lang="en-US" sz="1400" dirty="0" smtClean="0">
                <a:latin typeface="Times New Roman" panose="02020603050405020304" pitchFamily="18" charset="0"/>
                <a:cs typeface="Times New Roman" panose="02020603050405020304" pitchFamily="18" charset="0"/>
                <a:sym typeface="Wingdings" pitchFamily="2" charset="2"/>
              </a:rPr>
              <a:t> </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Συνιστώσα ενίσχυσης: Πίσω μεταφορά ηλεκτρονίων στην </a:t>
            </a:r>
            <a:r>
              <a:rPr lang="el-GR" sz="1400" dirty="0" err="1" smtClean="0">
                <a:latin typeface="Times New Roman" panose="02020603050405020304" pitchFamily="18" charset="0"/>
                <a:cs typeface="Times New Roman" panose="02020603050405020304" pitchFamily="18" charset="0"/>
                <a:sym typeface="Wingdings" pitchFamily="2" charset="2"/>
              </a:rPr>
              <a:t>πορφυρίνη</a:t>
            </a:r>
            <a:r>
              <a:rPr lang="el-GR" sz="1400" dirty="0" smtClean="0">
                <a:latin typeface="Times New Roman" panose="02020603050405020304" pitchFamily="18" charset="0"/>
                <a:cs typeface="Times New Roman" panose="02020603050405020304" pitchFamily="18" charset="0"/>
                <a:sym typeface="Wingdings" pitchFamily="2" charset="2"/>
              </a:rPr>
              <a:t> </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Με αύξηση του μήκους κύματος έχουμε μικρότερη μεταφορά ηλεκτρονίων στο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l-GR" sz="1400" baseline="-250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 και άρα μικρότερο αριθμό </a:t>
            </a:r>
            <a:r>
              <a:rPr lang="el-GR" sz="1400" dirty="0" err="1" smtClean="0">
                <a:latin typeface="Times New Roman" panose="02020603050405020304" pitchFamily="18" charset="0"/>
                <a:cs typeface="Times New Roman" panose="02020603050405020304" pitchFamily="18" charset="0"/>
                <a:sym typeface="Wingdings" pitchFamily="2" charset="2"/>
              </a:rPr>
              <a:t>απεντοπισμένων</a:t>
            </a:r>
            <a:r>
              <a:rPr lang="el-GR" sz="1400" dirty="0" smtClean="0">
                <a:latin typeface="Times New Roman" panose="02020603050405020304" pitchFamily="18" charset="0"/>
                <a:cs typeface="Times New Roman" panose="02020603050405020304" pitchFamily="18" charset="0"/>
                <a:sym typeface="Wingdings" pitchFamily="2" charset="2"/>
              </a:rPr>
              <a:t> ηλεκτρονίων (κινούνται ελεύθερα στην ζώνη αγωγιμότητας του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l-GR" sz="1400" dirty="0" smtClean="0">
                <a:latin typeface="Times New Roman" panose="02020603050405020304" pitchFamily="18" charset="0"/>
                <a:cs typeface="Times New Roman" panose="02020603050405020304" pitchFamily="18" charset="0"/>
                <a:sym typeface="Wingdings" pitchFamily="2" charset="2"/>
              </a:rPr>
              <a:t>) μικρότερο πλατό.</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
        <p:nvSpPr>
          <p:cNvPr id="10" name="Rectangle 9"/>
          <p:cNvSpPr/>
          <p:nvPr/>
        </p:nvSpPr>
        <p:spPr>
          <a:xfrm>
            <a:off x="5890861" y="4404581"/>
            <a:ext cx="5723792" cy="2246769"/>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Με λ=630</a:t>
            </a:r>
            <a:r>
              <a:rPr lang="en-US" sz="1400" dirty="0" smtClean="0">
                <a:latin typeface="Times New Roman" panose="02020603050405020304" pitchFamily="18" charset="0"/>
                <a:cs typeface="Times New Roman" panose="02020603050405020304" pitchFamily="18" charset="0"/>
                <a:sym typeface="Wingdings" pitchFamily="2" charset="2"/>
              </a:rPr>
              <a:t>nm </a:t>
            </a:r>
            <a:r>
              <a:rPr lang="el-GR" sz="1400" dirty="0" smtClean="0">
                <a:latin typeface="Times New Roman" panose="02020603050405020304" pitchFamily="18" charset="0"/>
                <a:cs typeface="Times New Roman" panose="02020603050405020304" pitchFamily="18" charset="0"/>
                <a:sym typeface="Wingdings" pitchFamily="2" charset="2"/>
              </a:rPr>
              <a:t>παρατηρούμε αρνητικό σήμα που οφείλεται στην απώλεια του πληθυσμού από το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0 </a:t>
            </a:r>
            <a:r>
              <a:rPr lang="el-GR" sz="1400" dirty="0" smtClean="0">
                <a:latin typeface="Times New Roman" panose="02020603050405020304" pitchFamily="18" charset="0"/>
                <a:cs typeface="Times New Roman" panose="02020603050405020304" pitchFamily="18" charset="0"/>
                <a:sym typeface="Wingdings" pitchFamily="2" charset="2"/>
              </a:rPr>
              <a:t>επίπεδο.</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Γρήγορη ανάκτηση πληθυσμού σε περίπου 200</a:t>
            </a:r>
            <a:r>
              <a:rPr lang="en-US" sz="1400" dirty="0" err="1" smtClean="0">
                <a:latin typeface="Times New Roman" panose="02020603050405020304" pitchFamily="18" charset="0"/>
                <a:cs typeface="Times New Roman" panose="02020603050405020304" pitchFamily="18" charset="0"/>
                <a:sym typeface="Wingdings" pitchFamily="2" charset="2"/>
              </a:rPr>
              <a:t>fs</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λόγο μεταφοράς ηλεκτρονίων σε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endParaRPr lang="en-US" sz="1400" dirty="0" smtClean="0">
              <a:latin typeface="Times New Roman" panose="02020603050405020304" pitchFamily="18" charset="0"/>
              <a:cs typeface="Times New Roman" panose="02020603050405020304" pitchFamily="18" charset="0"/>
              <a:sym typeface="Wingdings" pitchFamily="2" charset="2"/>
            </a:endParaRP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Ύπαρξη απόσβεσης στο </a:t>
            </a:r>
            <a:r>
              <a:rPr lang="en-US" sz="1400" dirty="0" smtClean="0">
                <a:latin typeface="Times New Roman" panose="02020603050405020304" pitchFamily="18" charset="0"/>
                <a:cs typeface="Times New Roman" panose="02020603050405020304" pitchFamily="18" charset="0"/>
                <a:sym typeface="Wingdings" pitchFamily="2" charset="2"/>
              </a:rPr>
              <a:t>PE1</a:t>
            </a:r>
            <a:r>
              <a:rPr lang="el-GR" sz="1400" dirty="0" smtClean="0">
                <a:latin typeface="Times New Roman" panose="02020603050405020304" pitchFamily="18" charset="0"/>
                <a:cs typeface="Times New Roman" panose="02020603050405020304" pitchFamily="18" charset="0"/>
                <a:sym typeface="Wingdings" pitchFamily="2" charset="2"/>
              </a:rPr>
              <a:t> και στο </a:t>
            </a:r>
            <a:r>
              <a:rPr lang="en-US" sz="1400" dirty="0" smtClean="0">
                <a:latin typeface="Times New Roman" panose="02020603050405020304" pitchFamily="18" charset="0"/>
                <a:cs typeface="Times New Roman" panose="02020603050405020304" pitchFamily="18" charset="0"/>
                <a:sym typeface="Wingdings" pitchFamily="2" charset="2"/>
              </a:rPr>
              <a:t>PE4 </a:t>
            </a:r>
            <a:r>
              <a:rPr lang="el-GR" sz="1400" dirty="0" smtClean="0">
                <a:latin typeface="Times New Roman" panose="02020603050405020304" pitchFamily="18" charset="0"/>
                <a:cs typeface="Times New Roman" panose="02020603050405020304" pitchFamily="18" charset="0"/>
                <a:sym typeface="Wingdings" pitchFamily="2" charset="2"/>
              </a:rPr>
              <a:t>λόγο </a:t>
            </a:r>
            <a:r>
              <a:rPr lang="el-GR" sz="1400" dirty="0" err="1" smtClean="0">
                <a:latin typeface="Times New Roman" panose="02020603050405020304" pitchFamily="18" charset="0"/>
                <a:cs typeface="Times New Roman" panose="02020603050405020304" pitchFamily="18" charset="0"/>
                <a:sym typeface="Wingdings" pitchFamily="2" charset="2"/>
              </a:rPr>
              <a:t>ανασυναδιασμού</a:t>
            </a:r>
            <a:r>
              <a:rPr lang="el-GR" sz="1400" dirty="0" smtClean="0">
                <a:latin typeface="Times New Roman" panose="02020603050405020304" pitchFamily="18" charset="0"/>
                <a:cs typeface="Times New Roman" panose="02020603050405020304" pitchFamily="18" charset="0"/>
                <a:sym typeface="Wingdings" pitchFamily="2" charset="2"/>
              </a:rPr>
              <a:t> των εντοπισμένων ηλεκτρονίων με την </a:t>
            </a:r>
            <a:r>
              <a:rPr lang="el-GR" sz="1400" dirty="0" err="1" smtClean="0">
                <a:latin typeface="Times New Roman" panose="02020603050405020304" pitchFamily="18" charset="0"/>
                <a:cs typeface="Times New Roman" panose="02020603050405020304" pitchFamily="18" charset="0"/>
                <a:sym typeface="Wingdings" pitchFamily="2" charset="2"/>
              </a:rPr>
              <a:t>πορφυρίνη</a:t>
            </a:r>
            <a:r>
              <a:rPr lang="el-GR" sz="1400" dirty="0" smtClean="0">
                <a:latin typeface="Times New Roman" panose="02020603050405020304" pitchFamily="18" charset="0"/>
                <a:cs typeface="Times New Roman" panose="02020603050405020304" pitchFamily="18" charset="0"/>
                <a:sym typeface="Wingdings" pitchFamily="2" charset="2"/>
              </a:rPr>
              <a:t> (πίσω μεταφορά ηλεκτρονίων)</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Σε λ=4,9μ</a:t>
            </a:r>
            <a:r>
              <a:rPr lang="en-US" sz="1400" dirty="0" smtClean="0">
                <a:latin typeface="Times New Roman" panose="02020603050405020304" pitchFamily="18" charset="0"/>
                <a:cs typeface="Times New Roman" panose="02020603050405020304" pitchFamily="18" charset="0"/>
                <a:sym typeface="Wingdings" pitchFamily="2" charset="2"/>
              </a:rPr>
              <a:t>m </a:t>
            </a:r>
            <a:r>
              <a:rPr lang="el-GR" sz="1400" dirty="0" smtClean="0">
                <a:latin typeface="Times New Roman" panose="02020603050405020304" pitchFamily="18" charset="0"/>
                <a:cs typeface="Times New Roman" panose="02020603050405020304" pitchFamily="18" charset="0"/>
                <a:sym typeface="Wingdings" pitchFamily="2" charset="2"/>
              </a:rPr>
              <a:t>έχουμε θετικό σήμα λόγο σχηματισμού ενδιάμεσων ειδών λόγο διαχωρισμού φορτίου</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Παρατηρούμε ότι το πλατό του </a:t>
            </a:r>
            <a:r>
              <a:rPr lang="en-US" sz="1400" dirty="0" smtClean="0">
                <a:latin typeface="Times New Roman" panose="02020603050405020304" pitchFamily="18" charset="0"/>
                <a:cs typeface="Times New Roman" panose="02020603050405020304" pitchFamily="18" charset="0"/>
                <a:sym typeface="Wingdings" pitchFamily="2" charset="2"/>
              </a:rPr>
              <a:t>PE4 </a:t>
            </a:r>
            <a:r>
              <a:rPr lang="el-GR" sz="1400" dirty="0" smtClean="0">
                <a:latin typeface="Times New Roman" panose="02020603050405020304" pitchFamily="18" charset="0"/>
                <a:cs typeface="Times New Roman" panose="02020603050405020304" pitchFamily="18" charset="0"/>
                <a:sym typeface="Wingdings" pitchFamily="2" charset="2"/>
              </a:rPr>
              <a:t>είναι μικρότερο από του </a:t>
            </a:r>
            <a:r>
              <a:rPr lang="en-US" sz="1400" dirty="0" smtClean="0">
                <a:latin typeface="Times New Roman" panose="02020603050405020304" pitchFamily="18" charset="0"/>
                <a:cs typeface="Times New Roman" panose="02020603050405020304" pitchFamily="18" charset="0"/>
                <a:sym typeface="Wingdings" pitchFamily="2" charset="2"/>
              </a:rPr>
              <a:t>PE1</a:t>
            </a:r>
            <a:r>
              <a:rPr lang="el-GR" sz="1400" dirty="0" smtClean="0">
                <a:latin typeface="Times New Roman" panose="02020603050405020304" pitchFamily="18" charset="0"/>
                <a:cs typeface="Times New Roman" panose="02020603050405020304" pitchFamily="18" charset="0"/>
                <a:sym typeface="Wingdings" pitchFamily="2" charset="2"/>
              </a:rPr>
              <a:t> (λιγότερα </a:t>
            </a:r>
            <a:r>
              <a:rPr lang="el-GR" sz="1400" dirty="0" err="1" smtClean="0">
                <a:latin typeface="Times New Roman" panose="02020603050405020304" pitchFamily="18" charset="0"/>
                <a:cs typeface="Times New Roman" panose="02020603050405020304" pitchFamily="18" charset="0"/>
                <a:sym typeface="Wingdings" pitchFamily="2" charset="2"/>
              </a:rPr>
              <a:t>απεντοπισμένα</a:t>
            </a:r>
            <a:r>
              <a:rPr lang="el-GR" sz="1400" dirty="0" smtClean="0">
                <a:latin typeface="Times New Roman" panose="02020603050405020304" pitchFamily="18" charset="0"/>
                <a:cs typeface="Times New Roman" panose="02020603050405020304" pitchFamily="18" charset="0"/>
                <a:sym typeface="Wingdings" pitchFamily="2" charset="2"/>
              </a:rPr>
              <a:t> ηλεκτρόνια)</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Tree>
    <p:extLst>
      <p:ext uri="{BB962C8B-B14F-4D97-AF65-F5344CB8AC3E}">
        <p14:creationId xmlns="" xmlns:p14="http://schemas.microsoft.com/office/powerpoint/2010/main" val="478309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r>
              <a:rPr lang="el-GR" sz="3500" dirty="0" smtClean="0">
                <a:latin typeface="Times New Roman" panose="02020603050405020304" pitchFamily="18" charset="0"/>
                <a:cs typeface="Times New Roman" panose="02020603050405020304" pitchFamily="18" charset="0"/>
              </a:rPr>
              <a:t>Μελέτη της Εξάρτησης της Απόδοσης των Φωτοευαίσθητων Ηλιακών Κελίων από το Μήκος της Ένωσης που Συνδέει την </a:t>
            </a:r>
            <a:r>
              <a:rPr lang="el-GR" sz="3500" dirty="0" err="1" smtClean="0">
                <a:latin typeface="Times New Roman" panose="02020603050405020304" pitchFamily="18" charset="0"/>
                <a:cs typeface="Times New Roman" panose="02020603050405020304" pitchFamily="18" charset="0"/>
              </a:rPr>
              <a:t>Πορφυρίνη</a:t>
            </a:r>
            <a:r>
              <a:rPr lang="el-GR" sz="3500" dirty="0" smtClean="0">
                <a:latin typeface="Times New Roman" panose="02020603050405020304" pitchFamily="18" charset="0"/>
                <a:cs typeface="Times New Roman" panose="02020603050405020304" pitchFamily="18" charset="0"/>
              </a:rPr>
              <a:t> με το </a:t>
            </a:r>
            <a:r>
              <a:rPr lang="en-US" sz="3500" dirty="0" smtClean="0">
                <a:latin typeface="Times New Roman" panose="02020603050405020304" pitchFamily="18" charset="0"/>
                <a:cs typeface="Times New Roman" panose="02020603050405020304" pitchFamily="18" charset="0"/>
              </a:rPr>
              <a:t>TiO</a:t>
            </a:r>
            <a:r>
              <a:rPr lang="en-US" sz="3500" baseline="-25000" dirty="0" smtClean="0">
                <a:latin typeface="Times New Roman" panose="02020603050405020304" pitchFamily="18" charset="0"/>
                <a:cs typeface="Times New Roman" panose="02020603050405020304" pitchFamily="18" charset="0"/>
              </a:rPr>
              <a:t>2</a:t>
            </a:r>
            <a:endParaRPr lang="en-US" sz="3500" dirty="0"/>
          </a:p>
        </p:txBody>
      </p:sp>
      <p:pic>
        <p:nvPicPr>
          <p:cNvPr id="4" name="Content Placeholder 3"/>
          <p:cNvPicPr>
            <a:picLocks noGrp="1" noChangeAspect="1"/>
          </p:cNvPicPr>
          <p:nvPr>
            <p:ph idx="1"/>
          </p:nvPr>
        </p:nvPicPr>
        <p:blipFill>
          <a:blip r:embed="rId2" cstate="print"/>
          <a:stretch>
            <a:fillRect/>
          </a:stretch>
        </p:blipFill>
        <p:spPr>
          <a:xfrm>
            <a:off x="6800118" y="1821901"/>
            <a:ext cx="4210050" cy="3667125"/>
          </a:xfrm>
          <a:prstGeom prst="rect">
            <a:avLst/>
          </a:prstGeom>
        </p:spPr>
      </p:pic>
      <p:sp>
        <p:nvSpPr>
          <p:cNvPr id="5" name="Rectangle 4"/>
          <p:cNvSpPr/>
          <p:nvPr/>
        </p:nvSpPr>
        <p:spPr>
          <a:xfrm>
            <a:off x="447688" y="2081213"/>
            <a:ext cx="5794117" cy="2031325"/>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Πραγματοποιώντας διέγερσης με λ=620</a:t>
            </a:r>
            <a:r>
              <a:rPr lang="en-US" sz="1400" dirty="0" smtClean="0">
                <a:latin typeface="Times New Roman" panose="02020603050405020304" pitchFamily="18" charset="0"/>
                <a:cs typeface="Times New Roman" panose="02020603050405020304" pitchFamily="18" charset="0"/>
                <a:sym typeface="Wingdings" pitchFamily="2" charset="2"/>
              </a:rPr>
              <a:t>nm</a:t>
            </a:r>
            <a:r>
              <a:rPr lang="el-GR" sz="1400" dirty="0" smtClean="0">
                <a:latin typeface="Times New Roman" panose="02020603050405020304" pitchFamily="18" charset="0"/>
                <a:cs typeface="Times New Roman" panose="02020603050405020304" pitchFamily="18" charset="0"/>
                <a:sym typeface="Wingdings" pitchFamily="2" charset="2"/>
              </a:rPr>
              <a:t> διεγείρεται μόνο η </a:t>
            </a:r>
            <a:r>
              <a:rPr lang="el-GR" sz="1400" dirty="0" err="1" smtClean="0">
                <a:latin typeface="Times New Roman" panose="02020603050405020304" pitchFamily="18" charset="0"/>
                <a:cs typeface="Times New Roman" panose="02020603050405020304" pitchFamily="18" charset="0"/>
                <a:sym typeface="Wingdings" pitchFamily="2" charset="2"/>
              </a:rPr>
              <a:t>πορφυρίνη</a:t>
            </a:r>
            <a:r>
              <a:rPr lang="el-GR" sz="1400" dirty="0" smtClean="0">
                <a:latin typeface="Times New Roman" panose="02020603050405020304" pitchFamily="18" charset="0"/>
                <a:cs typeface="Times New Roman" panose="02020603050405020304" pitchFamily="18" charset="0"/>
                <a:sym typeface="Wingdings" pitchFamily="2" charset="2"/>
              </a:rPr>
              <a:t> του </a:t>
            </a:r>
            <a:r>
              <a:rPr lang="el-GR" sz="1400" dirty="0" err="1" smtClean="0">
                <a:latin typeface="Times New Roman" panose="02020603050405020304" pitchFamily="18" charset="0"/>
                <a:cs typeface="Times New Roman" panose="02020603050405020304" pitchFamily="18" charset="0"/>
                <a:sym typeface="Wingdings" pitchFamily="2" charset="2"/>
              </a:rPr>
              <a:t>συμπλόκου</a:t>
            </a:r>
            <a:r>
              <a:rPr lang="el-GR" sz="1400" dirty="0" smtClean="0">
                <a:latin typeface="Times New Roman" panose="02020603050405020304" pitchFamily="18" charset="0"/>
                <a:cs typeface="Times New Roman" panose="02020603050405020304" pitchFamily="18" charset="0"/>
                <a:sym typeface="Wingdings" pitchFamily="2" charset="2"/>
              </a:rPr>
              <a:t> </a:t>
            </a:r>
            <a:r>
              <a:rPr lang="en-US" sz="1400" dirty="0" smtClean="0">
                <a:latin typeface="Times New Roman" panose="02020603050405020304" pitchFamily="18" charset="0"/>
                <a:cs typeface="Times New Roman" panose="02020603050405020304" pitchFamily="18" charset="0"/>
                <a:sym typeface="Wingdings" pitchFamily="2" charset="2"/>
              </a:rPr>
              <a:t>ZnP-TiO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στο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1</a:t>
            </a:r>
            <a:r>
              <a:rPr lang="en-US" sz="1400" dirty="0" smtClean="0">
                <a:latin typeface="Times New Roman" panose="02020603050405020304" pitchFamily="18" charset="0"/>
                <a:cs typeface="Times New Roman" panose="02020603050405020304" pitchFamily="18" charset="0"/>
                <a:sym typeface="Wingdings" pitchFamily="2" charset="2"/>
              </a:rPr>
              <a:t>. </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Έπειτα γίνεται μεταφορά ηλεκτρονίων στο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αφού αυτή η διεργασία είναι πιο γρήγορη από την χαλάρωση της </a:t>
            </a:r>
            <a:r>
              <a:rPr lang="el-GR" sz="1400" dirty="0" err="1" smtClean="0">
                <a:latin typeface="Times New Roman" panose="02020603050405020304" pitchFamily="18" charset="0"/>
                <a:cs typeface="Times New Roman" panose="02020603050405020304" pitchFamily="18" charset="0"/>
                <a:sym typeface="Wingdings" pitchFamily="2" charset="2"/>
              </a:rPr>
              <a:t>πορφυρίνης</a:t>
            </a:r>
            <a:r>
              <a:rPr lang="el-GR" sz="1400" dirty="0" smtClean="0">
                <a:latin typeface="Times New Roman" panose="02020603050405020304" pitchFamily="18" charset="0"/>
                <a:cs typeface="Times New Roman" panose="02020603050405020304" pitchFamily="18" charset="0"/>
                <a:sym typeface="Wingdings" pitchFamily="2" charset="2"/>
              </a:rPr>
              <a:t> (ο διαχωρισμός φορτίου παράγει ένα ζευγάρι ηλεκτρονίου οπής</a:t>
            </a:r>
            <a:r>
              <a:rPr lang="en-US" sz="1400" dirty="0" smtClean="0">
                <a:latin typeface="Times New Roman" panose="02020603050405020304" pitchFamily="18" charset="0"/>
                <a:cs typeface="Times New Roman" panose="02020603050405020304" pitchFamily="18" charset="0"/>
                <a:sym typeface="Wingdings" pitchFamily="2" charset="2"/>
              </a:rPr>
              <a:t> – </a:t>
            </a:r>
            <a:r>
              <a:rPr lang="el-GR" sz="1400" dirty="0" smtClean="0">
                <a:latin typeface="Times New Roman" panose="02020603050405020304" pitchFamily="18" charset="0"/>
                <a:cs typeface="Times New Roman" panose="02020603050405020304" pitchFamily="18" charset="0"/>
                <a:sym typeface="Wingdings" pitchFamily="2" charset="2"/>
              </a:rPr>
              <a:t>αυτό συμβαίνει στα περίπου 200</a:t>
            </a:r>
            <a:r>
              <a:rPr lang="en-US" sz="1400" dirty="0" err="1" smtClean="0">
                <a:latin typeface="Times New Roman" panose="02020603050405020304" pitchFamily="18" charset="0"/>
                <a:cs typeface="Times New Roman" panose="02020603050405020304" pitchFamily="18" charset="0"/>
                <a:sym typeface="Wingdings" pitchFamily="2" charset="2"/>
              </a:rPr>
              <a:t>fs</a:t>
            </a:r>
            <a:r>
              <a:rPr lang="en-US" sz="1400" dirty="0" smtClean="0">
                <a:latin typeface="Times New Roman" panose="02020603050405020304" pitchFamily="18" charset="0"/>
                <a:cs typeface="Times New Roman" panose="02020603050405020304" pitchFamily="18" charset="0"/>
                <a:sym typeface="Wingdings" pitchFamily="2" charset="2"/>
              </a:rPr>
              <a:t>)</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Μπορεί να συμβεί και στο </a:t>
            </a:r>
            <a:r>
              <a:rPr lang="en-US" sz="1400" dirty="0" smtClean="0">
                <a:latin typeface="Times New Roman" panose="02020603050405020304" pitchFamily="18" charset="0"/>
                <a:cs typeface="Times New Roman" panose="02020603050405020304" pitchFamily="18" charset="0"/>
                <a:sym typeface="Wingdings" pitchFamily="2" charset="2"/>
              </a:rPr>
              <a:t>PE1 </a:t>
            </a:r>
            <a:r>
              <a:rPr lang="el-GR" sz="1400" dirty="0" smtClean="0">
                <a:latin typeface="Times New Roman" panose="02020603050405020304" pitchFamily="18" charset="0"/>
                <a:cs typeface="Times New Roman" panose="02020603050405020304" pitchFamily="18" charset="0"/>
                <a:sym typeface="Wingdings" pitchFamily="2" charset="2"/>
              </a:rPr>
              <a:t>και στο </a:t>
            </a:r>
            <a:r>
              <a:rPr lang="en-US" sz="1400" dirty="0" smtClean="0">
                <a:latin typeface="Times New Roman" panose="02020603050405020304" pitchFamily="18" charset="0"/>
                <a:cs typeface="Times New Roman" panose="02020603050405020304" pitchFamily="18" charset="0"/>
                <a:sym typeface="Wingdings" pitchFamily="2" charset="2"/>
              </a:rPr>
              <a:t>PE4 </a:t>
            </a:r>
            <a:r>
              <a:rPr lang="el-GR" sz="1400" dirty="0" err="1" smtClean="0">
                <a:latin typeface="Times New Roman" panose="02020603050405020304" pitchFamily="18" charset="0"/>
                <a:cs typeface="Times New Roman" panose="02020603050405020304" pitchFamily="18" charset="0"/>
                <a:sym typeface="Wingdings" pitchFamily="2" charset="2"/>
              </a:rPr>
              <a:t>απεντοπισμός</a:t>
            </a:r>
            <a:r>
              <a:rPr lang="el-GR" sz="1400" dirty="0" smtClean="0">
                <a:latin typeface="Times New Roman" panose="02020603050405020304" pitchFamily="18" charset="0"/>
                <a:cs typeface="Times New Roman" panose="02020603050405020304" pitchFamily="18" charset="0"/>
                <a:sym typeface="Wingdings" pitchFamily="2" charset="2"/>
              </a:rPr>
              <a:t> των ηλεκτρονίων (δημιουργία ελεύθερων ηλεκτρονίων) στο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endParaRPr lang="el-GR" sz="1400" dirty="0" smtClean="0">
              <a:latin typeface="Times New Roman" panose="02020603050405020304" pitchFamily="18" charset="0"/>
              <a:cs typeface="Times New Roman" panose="02020603050405020304" pitchFamily="18" charset="0"/>
              <a:sym typeface="Wingdings" pitchFamily="2" charset="2"/>
            </a:endParaRP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Για τα εντοπισμένα ηλεκτρόνια παρατηρείται </a:t>
            </a:r>
            <a:r>
              <a:rPr lang="el-GR" sz="1400" dirty="0" err="1" smtClean="0">
                <a:latin typeface="Times New Roman" panose="02020603050405020304" pitchFamily="18" charset="0"/>
                <a:cs typeface="Times New Roman" panose="02020603050405020304" pitchFamily="18" charset="0"/>
                <a:sym typeface="Wingdings" pitchFamily="2" charset="2"/>
              </a:rPr>
              <a:t>ανασυνδιασμός</a:t>
            </a:r>
            <a:r>
              <a:rPr lang="el-GR" sz="1400" dirty="0" smtClean="0">
                <a:latin typeface="Times New Roman" panose="02020603050405020304" pitchFamily="18" charset="0"/>
                <a:cs typeface="Times New Roman" panose="02020603050405020304" pitchFamily="18" charset="0"/>
                <a:sym typeface="Wingdings" pitchFamily="2" charset="2"/>
              </a:rPr>
              <a:t> φορτίων</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Στο </a:t>
            </a:r>
            <a:r>
              <a:rPr lang="en-US" sz="1400" dirty="0" smtClean="0">
                <a:latin typeface="Times New Roman" panose="02020603050405020304" pitchFamily="18" charset="0"/>
                <a:cs typeface="Times New Roman" panose="02020603050405020304" pitchFamily="18" charset="0"/>
                <a:sym typeface="Wingdings" pitchFamily="2" charset="2"/>
              </a:rPr>
              <a:t>PE4</a:t>
            </a:r>
            <a:r>
              <a:rPr lang="el-GR" sz="1400" dirty="0" smtClean="0">
                <a:latin typeface="Times New Roman" panose="02020603050405020304" pitchFamily="18" charset="0"/>
                <a:cs typeface="Times New Roman" panose="02020603050405020304" pitchFamily="18" charset="0"/>
                <a:sym typeface="Wingdings" pitchFamily="2" charset="2"/>
              </a:rPr>
              <a:t>, ωστόσο είναι πιθανή και η μεταφορά ηλεκτρονίων μέσω του χώρου</a:t>
            </a:r>
          </a:p>
        </p:txBody>
      </p:sp>
      <p:sp>
        <p:nvSpPr>
          <p:cNvPr id="6" name="Rectangle 5"/>
          <p:cNvSpPr/>
          <p:nvPr/>
        </p:nvSpPr>
        <p:spPr>
          <a:xfrm>
            <a:off x="459413" y="4535695"/>
            <a:ext cx="5794117" cy="738664"/>
          </a:xfrm>
          <a:prstGeom prst="rect">
            <a:avLst/>
          </a:prstGeom>
          <a:ln>
            <a:solidFill>
              <a:srgbClr val="FF0000"/>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sym typeface="Wingdings" pitchFamily="2" charset="2"/>
              </a:rPr>
              <a:t>Οπότε στο </a:t>
            </a:r>
            <a:r>
              <a:rPr lang="en-US" sz="1400" dirty="0" smtClean="0">
                <a:latin typeface="Times New Roman" panose="02020603050405020304" pitchFamily="18" charset="0"/>
                <a:cs typeface="Times New Roman" panose="02020603050405020304" pitchFamily="18" charset="0"/>
                <a:sym typeface="Wingdings" pitchFamily="2" charset="2"/>
              </a:rPr>
              <a:t>PE4 </a:t>
            </a:r>
            <a:r>
              <a:rPr lang="el-GR" sz="1400" dirty="0" smtClean="0">
                <a:latin typeface="Times New Roman" panose="02020603050405020304" pitchFamily="18" charset="0"/>
                <a:cs typeface="Times New Roman" panose="02020603050405020304" pitchFamily="18" charset="0"/>
                <a:sym typeface="Wingdings" pitchFamily="2" charset="2"/>
              </a:rPr>
              <a:t>έχουμε λιγότερα </a:t>
            </a:r>
            <a:r>
              <a:rPr lang="el-GR" sz="1400" dirty="0" err="1" smtClean="0">
                <a:latin typeface="Times New Roman" panose="02020603050405020304" pitchFamily="18" charset="0"/>
                <a:cs typeface="Times New Roman" panose="02020603050405020304" pitchFamily="18" charset="0"/>
                <a:sym typeface="Wingdings" pitchFamily="2" charset="2"/>
              </a:rPr>
              <a:t>απεντοπισμένα</a:t>
            </a:r>
            <a:r>
              <a:rPr lang="el-GR" sz="1400" dirty="0" smtClean="0">
                <a:latin typeface="Times New Roman" panose="02020603050405020304" pitchFamily="18" charset="0"/>
                <a:cs typeface="Times New Roman" panose="02020603050405020304" pitchFamily="18" charset="0"/>
                <a:sym typeface="Wingdings" pitchFamily="2" charset="2"/>
              </a:rPr>
              <a:t> ηλεκτρόνια από το </a:t>
            </a:r>
            <a:r>
              <a:rPr lang="en-US" sz="1400" dirty="0" smtClean="0">
                <a:latin typeface="Times New Roman" panose="02020603050405020304" pitchFamily="18" charset="0"/>
                <a:cs typeface="Times New Roman" panose="02020603050405020304" pitchFamily="18" charset="0"/>
                <a:sym typeface="Wingdings" pitchFamily="2" charset="2"/>
              </a:rPr>
              <a:t>PE1</a:t>
            </a:r>
            <a:r>
              <a:rPr lang="el-GR" sz="1400" dirty="0" smtClean="0">
                <a:latin typeface="Times New Roman" panose="02020603050405020304" pitchFamily="18" charset="0"/>
                <a:cs typeface="Times New Roman" panose="02020603050405020304" pitchFamily="18" charset="0"/>
                <a:sym typeface="Wingdings" pitchFamily="2" charset="2"/>
              </a:rPr>
              <a:t>, οπότε λιγότερο ρεύμα στα φωτοευαίσθητα ηλιακά κελία, οπότε μικρότερη απόδοση των κυψελών</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l-GR" sz="3500" dirty="0" smtClean="0">
                <a:latin typeface="Times New Roman" panose="02020603050405020304" pitchFamily="18" charset="0"/>
                <a:cs typeface="Times New Roman" panose="02020603050405020304" pitchFamily="18" charset="0"/>
              </a:rPr>
              <a:t>Συμπεράσματα</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34318"/>
            <a:ext cx="12192000" cy="4351338"/>
          </a:xfrm>
        </p:spPr>
        <p:txBody>
          <a:bodyPr>
            <a:normAutofit lnSpcReduction="10000"/>
          </a:bodyPr>
          <a:lstStyle/>
          <a:p>
            <a:r>
              <a:rPr lang="el-GR" dirty="0" smtClean="0">
                <a:latin typeface="Times New Roman" panose="02020603050405020304" pitchFamily="18" charset="0"/>
                <a:cs typeface="Times New Roman" panose="02020603050405020304" pitchFamily="18" charset="0"/>
              </a:rPr>
              <a:t>Η τεχνική υπερταχείας </a:t>
            </a:r>
            <a:r>
              <a:rPr lang="el-GR" dirty="0" err="1" smtClean="0">
                <a:latin typeface="Times New Roman" panose="02020603050405020304" pitchFamily="18" charset="0"/>
                <a:cs typeface="Times New Roman" panose="02020603050405020304" pitchFamily="18" charset="0"/>
              </a:rPr>
              <a:t>χρονοαναλυόμενης</a:t>
            </a:r>
            <a:r>
              <a:rPr lang="el-GR" dirty="0" smtClean="0">
                <a:latin typeface="Times New Roman" panose="02020603050405020304" pitchFamily="18" charset="0"/>
                <a:cs typeface="Times New Roman" panose="02020603050405020304" pitchFamily="18" charset="0"/>
              </a:rPr>
              <a:t> φασματοσκοπίας λέιζερ σε </a:t>
            </a:r>
            <a:r>
              <a:rPr lang="el-GR" dirty="0" err="1" smtClean="0">
                <a:latin typeface="Times New Roman" panose="02020603050405020304" pitchFamily="18" charset="0"/>
                <a:cs typeface="Times New Roman" panose="02020603050405020304" pitchFamily="18" charset="0"/>
              </a:rPr>
              <a:t>πορφυρίνες</a:t>
            </a:r>
            <a:r>
              <a:rPr lang="el-GR" dirty="0" smtClean="0">
                <a:latin typeface="Times New Roman" panose="02020603050405020304" pitchFamily="18" charset="0"/>
                <a:cs typeface="Times New Roman" panose="02020603050405020304" pitchFamily="18" charset="0"/>
              </a:rPr>
              <a:t> </a:t>
            </a:r>
            <a:r>
              <a:rPr lang="el-GR" dirty="0" err="1" smtClean="0">
                <a:latin typeface="Times New Roman" panose="02020603050405020304" pitchFamily="18" charset="0"/>
                <a:cs typeface="Times New Roman" panose="02020603050405020304" pitchFamily="18" charset="0"/>
              </a:rPr>
              <a:t>κατάφερνει</a:t>
            </a:r>
            <a:r>
              <a:rPr lang="el-GR" dirty="0" smtClean="0">
                <a:latin typeface="Times New Roman" panose="02020603050405020304" pitchFamily="18" charset="0"/>
                <a:cs typeface="Times New Roman" panose="02020603050405020304" pitchFamily="18" charset="0"/>
              </a:rPr>
              <a:t> να μελετήσει τους μηχανισμούς λειτουργίας αυτών.</a:t>
            </a:r>
          </a:p>
          <a:p>
            <a:r>
              <a:rPr lang="el-GR" dirty="0" smtClean="0">
                <a:latin typeface="Times New Roman" panose="02020603050405020304" pitchFamily="18" charset="0"/>
                <a:cs typeface="Times New Roman" panose="02020603050405020304" pitchFamily="18" charset="0"/>
              </a:rPr>
              <a:t>Συγκεκριμένα, μέσω αυτής κατάφεραν να μελετήσουν την μεταφορά ηλεκτρονίου σε ένα σύστημα με εκτεταμένο δίκτυο πρωτονίων. Αυτό είναι σημαντικό γιατί στα περισσότερα συστήματα στην φύση έχουμε ελέγχουν την μεταφορά ηλεκτρονίων με δίκτυα πρωτονίων.</a:t>
            </a:r>
          </a:p>
          <a:p>
            <a:r>
              <a:rPr lang="el-GR" dirty="0" smtClean="0">
                <a:latin typeface="Times New Roman" panose="02020603050405020304" pitchFamily="18" charset="0"/>
                <a:cs typeface="Times New Roman" panose="02020603050405020304" pitchFamily="18" charset="0"/>
              </a:rPr>
              <a:t>Επίσης, κατάφεραν να μελετήσουν την σχέση της απόδοσης μιας φωτοευαίσθητης ηλιακής κυψελίδας με το μήκος της ένωσης που συνδέει το δότη και τον δέκτη ηλεκτρονίων. Πολύ σημαντικό για τον σχηματισμό μελλοντικών ενώσεων που μπορούν να χρησιμοποιηθούν ως χρωστικές για τέτοιες φωτοευαίσθητες ηλιακές κυψελίδες.</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4001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endParaRPr lang="en-US"/>
          </a:p>
        </p:txBody>
      </p:sp>
      <p:pic>
        <p:nvPicPr>
          <p:cNvPr id="5"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99209"/>
          </a:xfrm>
          <a:prstGeom prst="rect">
            <a:avLst/>
          </a:prstGeom>
        </p:spPr>
      </p:pic>
      <p:sp>
        <p:nvSpPr>
          <p:cNvPr id="6" name="Title 1"/>
          <p:cNvSpPr txBox="1">
            <a:spLocks/>
          </p:cNvSpPr>
          <p:nvPr/>
        </p:nvSpPr>
        <p:spPr>
          <a:xfrm rot="1843455">
            <a:off x="7261135" y="1601669"/>
            <a:ext cx="4893959" cy="234169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smtClean="0">
                <a:ln>
                  <a:noFill/>
                </a:ln>
                <a:solidFill>
                  <a:schemeClr val="bg1"/>
                </a:solidFill>
                <a:effectLst/>
                <a:uLnTx/>
                <a:uFillTx/>
                <a:latin typeface="Times New Roman" panose="02020603050405020304" pitchFamily="18" charset="0"/>
                <a:ea typeface="+mj-ea"/>
                <a:cs typeface="Times New Roman" panose="02020603050405020304" pitchFamily="18" charset="0"/>
              </a:rPr>
              <a:t>Ευχαριστώ πολύ για την προσοχή σας!!!</a:t>
            </a:r>
            <a:endParaRPr kumimoji="0" lang="en-US" sz="44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 xmlns:p14="http://schemas.microsoft.com/office/powerpoint/2010/main" val="1430002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l-GR" sz="3500" dirty="0" smtClean="0">
                <a:latin typeface="Times New Roman" panose="02020603050405020304" pitchFamily="18" charset="0"/>
                <a:cs typeface="Times New Roman" panose="02020603050405020304" pitchFamily="18" charset="0"/>
              </a:rPr>
              <a:t>Βιβλιογραφία</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12824"/>
            <a:ext cx="12192000" cy="5845175"/>
          </a:xfrm>
        </p:spPr>
        <p:txBody>
          <a:bodyPr/>
          <a:lstStyle/>
          <a:p>
            <a:r>
              <a:rPr lang="en-US" sz="1800" dirty="0" err="1">
                <a:latin typeface="Times New Roman" panose="02020603050405020304" pitchFamily="18" charset="0"/>
                <a:cs typeface="Times New Roman" panose="02020603050405020304" pitchFamily="18" charset="0"/>
              </a:rPr>
              <a:t>Suslick</a:t>
            </a:r>
            <a:r>
              <a:rPr lang="en-US" sz="1800" dirty="0">
                <a:latin typeface="Times New Roman" panose="02020603050405020304" pitchFamily="18" charset="0"/>
                <a:cs typeface="Times New Roman" panose="02020603050405020304" pitchFamily="18" charset="0"/>
              </a:rPr>
              <a:t>, K., &amp; Watson, R. (1992). The photochemistry of chromium, manganese, and iron porphyrin complexes. </a:t>
            </a:r>
            <a:r>
              <a:rPr lang="en-US" sz="1800" i="1" dirty="0">
                <a:latin typeface="Times New Roman" panose="02020603050405020304" pitchFamily="18" charset="0"/>
                <a:cs typeface="Times New Roman" panose="02020603050405020304" pitchFamily="18" charset="0"/>
              </a:rPr>
              <a:t>New. J. </a:t>
            </a:r>
            <a:r>
              <a:rPr lang="en-US" sz="1800" i="1" dirty="0" err="1">
                <a:latin typeface="Times New Roman" panose="02020603050405020304" pitchFamily="18" charset="0"/>
                <a:cs typeface="Times New Roman" panose="02020603050405020304" pitchFamily="18" charset="0"/>
              </a:rPr>
              <a:t>Chem</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16</a:t>
            </a:r>
            <a:r>
              <a:rPr lang="en-US" sz="1800" dirty="0">
                <a:latin typeface="Times New Roman" panose="02020603050405020304" pitchFamily="18" charset="0"/>
                <a:cs typeface="Times New Roman" panose="02020603050405020304" pitchFamily="18" charset="0"/>
              </a:rPr>
              <a:t>, 633–642. Retrieved </a:t>
            </a:r>
            <a:r>
              <a:rPr lang="en-US" sz="1800" dirty="0" smtClean="0">
                <a:latin typeface="Times New Roman" panose="02020603050405020304" pitchFamily="18" charset="0"/>
                <a:cs typeface="Times New Roman" panose="02020603050405020304" pitchFamily="18" charset="0"/>
              </a:rPr>
              <a:t>from </a:t>
            </a:r>
            <a:r>
              <a:rPr lang="en-US" sz="1800" dirty="0" smtClean="0">
                <a:latin typeface="Times New Roman" panose="02020603050405020304" pitchFamily="18" charset="0"/>
                <a:cs typeface="Times New Roman" panose="02020603050405020304" pitchFamily="18" charset="0"/>
                <a:hlinkClick r:id="rId2"/>
              </a:rPr>
              <a:t>http</a:t>
            </a:r>
            <a:r>
              <a:rPr lang="en-US" sz="1800" dirty="0">
                <a:latin typeface="Times New Roman" panose="02020603050405020304" pitchFamily="18" charset="0"/>
                <a:cs typeface="Times New Roman" panose="02020603050405020304" pitchFamily="18" charset="0"/>
                <a:hlinkClick r:id="rId2"/>
              </a:rPr>
              <a:t>://www.scs.illinois.edu/~</a:t>
            </a:r>
            <a:r>
              <a:rPr lang="en-US" sz="1800" dirty="0" smtClean="0">
                <a:latin typeface="Times New Roman" panose="02020603050405020304" pitchFamily="18" charset="0"/>
                <a:cs typeface="Times New Roman" panose="02020603050405020304" pitchFamily="18" charset="0"/>
                <a:hlinkClick r:id="rId2"/>
              </a:rPr>
              <a:t>suslick/documents/njc92633.pdf</a:t>
            </a:r>
            <a:endParaRPr lang="el-GR" sz="1800" dirty="0" smtClean="0">
              <a:latin typeface="Times New Roman" panose="02020603050405020304" pitchFamily="18" charset="0"/>
              <a:cs typeface="Times New Roman" panose="02020603050405020304" pitchFamily="18" charset="0"/>
            </a:endParaRPr>
          </a:p>
          <a:p>
            <a:r>
              <a:rPr lang="el-GR" sz="1800" dirty="0" err="1">
                <a:latin typeface="Times New Roman" panose="02020603050405020304" pitchFamily="18" charset="0"/>
                <a:cs typeface="Times New Roman" panose="02020603050405020304" pitchFamily="18" charset="0"/>
              </a:rPr>
              <a:t>Claude</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Rulliere</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Femtosecond</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Laser</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Pulses</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Principles</a:t>
            </a:r>
            <a:r>
              <a:rPr lang="el-GR" sz="1800" dirty="0">
                <a:latin typeface="Times New Roman" panose="02020603050405020304" pitchFamily="18" charset="0"/>
                <a:cs typeface="Times New Roman" panose="02020603050405020304" pitchFamily="18" charset="0"/>
              </a:rPr>
              <a:t> and </a:t>
            </a:r>
            <a:r>
              <a:rPr lang="el-GR" sz="1800" dirty="0" err="1">
                <a:latin typeface="Times New Roman" panose="02020603050405020304" pitchFamily="18" charset="0"/>
                <a:cs typeface="Times New Roman" panose="02020603050405020304" pitchFamily="18" charset="0"/>
              </a:rPr>
              <a:t>Experiments</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Springer</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New York</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USA</a:t>
            </a:r>
            <a:r>
              <a:rPr lang="el-GR" sz="1800" dirty="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2005</a:t>
            </a:r>
          </a:p>
          <a:p>
            <a:r>
              <a:rPr lang="en-US" sz="1800" dirty="0">
                <a:latin typeface="Times New Roman" panose="02020603050405020304" pitchFamily="18" charset="0"/>
                <a:cs typeface="Times New Roman" panose="02020603050405020304" pitchFamily="18" charset="0"/>
              </a:rPr>
              <a:t>Wolfgang </a:t>
            </a:r>
            <a:r>
              <a:rPr lang="en-US" sz="1800" dirty="0" err="1">
                <a:latin typeface="Times New Roman" panose="02020603050405020304" pitchFamily="18" charset="0"/>
                <a:cs typeface="Times New Roman" panose="02020603050405020304" pitchFamily="18" charset="0"/>
              </a:rPr>
              <a:t>Demtroder</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Laser Spectroscopy</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Basic Concepts and Instrumentation</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Springer</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New York</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USA</a:t>
            </a:r>
            <a:r>
              <a:rPr lang="el-GR" sz="1800" dirty="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1996</a:t>
            </a:r>
          </a:p>
          <a:p>
            <a:r>
              <a:rPr lang="en-US" sz="1800" dirty="0" err="1">
                <a:latin typeface="Times New Roman" panose="02020603050405020304" pitchFamily="18" charset="0"/>
                <a:cs typeface="Times New Roman" panose="02020603050405020304" pitchFamily="18" charset="0"/>
              </a:rPr>
              <a:t>Valeur</a:t>
            </a:r>
            <a:r>
              <a:rPr lang="en-US" sz="1800" dirty="0">
                <a:latin typeface="Times New Roman" panose="02020603050405020304" pitchFamily="18" charset="0"/>
                <a:cs typeface="Times New Roman" panose="02020603050405020304" pitchFamily="18" charset="0"/>
              </a:rPr>
              <a:t>, B. (2001). </a:t>
            </a:r>
            <a:r>
              <a:rPr lang="en-US" sz="1800" i="1" dirty="0">
                <a:latin typeface="Times New Roman" panose="02020603050405020304" pitchFamily="18" charset="0"/>
                <a:cs typeface="Times New Roman" panose="02020603050405020304" pitchFamily="18" charset="0"/>
              </a:rPr>
              <a:t>Related Titles from WILEY-VCH Analytical Atomic Spectrometry with Flames and Plasmas Handbook of Analytical Techniques Single-Molecule Detection in Solution . Methods and Applications</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Methods</a:t>
            </a:r>
            <a:r>
              <a:rPr lang="en-US" sz="1800" dirty="0">
                <a:latin typeface="Times New Roman" panose="02020603050405020304" pitchFamily="18" charset="0"/>
                <a:cs typeface="Times New Roman" panose="02020603050405020304" pitchFamily="18" charset="0"/>
              </a:rPr>
              <a:t> (Vol. 8). </a:t>
            </a:r>
            <a:r>
              <a:rPr lang="en-US" sz="1800" dirty="0">
                <a:latin typeface="Times New Roman" panose="02020603050405020304" pitchFamily="18" charset="0"/>
                <a:cs typeface="Times New Roman" panose="02020603050405020304" pitchFamily="18" charset="0"/>
                <a:hlinkClick r:id="rId3"/>
              </a:rPr>
              <a:t>https://</a:t>
            </a:r>
            <a:r>
              <a:rPr lang="en-US" sz="1800" dirty="0" smtClean="0">
                <a:latin typeface="Times New Roman" panose="02020603050405020304" pitchFamily="18" charset="0"/>
                <a:cs typeface="Times New Roman" panose="02020603050405020304" pitchFamily="18" charset="0"/>
                <a:hlinkClick r:id="rId3"/>
              </a:rPr>
              <a:t>doi.org/10.1002/3527600248</a:t>
            </a:r>
            <a:endParaRPr lang="el-GR" sz="1800" dirty="0" smtClean="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Zewail</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H</a:t>
            </a:r>
            <a:r>
              <a:rPr lang="el-GR" sz="1800" dirty="0">
                <a:latin typeface="Times New Roman" panose="02020603050405020304" pitchFamily="18" charset="0"/>
                <a:cs typeface="Times New Roman" panose="02020603050405020304" pitchFamily="18" charset="0"/>
              </a:rPr>
              <a:t>. (2000). </a:t>
            </a:r>
            <a:r>
              <a:rPr lang="en-US" sz="1800" dirty="0" err="1">
                <a:latin typeface="Times New Roman" panose="02020603050405020304" pitchFamily="18" charset="0"/>
                <a:cs typeface="Times New Roman" panose="02020603050405020304" pitchFamily="18" charset="0"/>
              </a:rPr>
              <a:t>Femtochemistry</a:t>
            </a:r>
            <a:r>
              <a:rPr lang="en-US" sz="1800" dirty="0">
                <a:latin typeface="Times New Roman" panose="02020603050405020304" pitchFamily="18" charset="0"/>
                <a:cs typeface="Times New Roman" panose="02020603050405020304" pitchFamily="18" charset="0"/>
              </a:rPr>
              <a:t>:  Atomic-Scale Dynamics of the Chemical Bond </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The Journal of Physical Chemistry A</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104</a:t>
            </a:r>
            <a:r>
              <a:rPr lang="en-US" sz="1800" dirty="0">
                <a:latin typeface="Times New Roman" panose="02020603050405020304" pitchFamily="18" charset="0"/>
                <a:cs typeface="Times New Roman" panose="02020603050405020304" pitchFamily="18" charset="0"/>
              </a:rPr>
              <a:t>(24), 5660–5694. </a:t>
            </a:r>
            <a:r>
              <a:rPr lang="en-US" sz="1800" dirty="0">
                <a:latin typeface="Times New Roman" panose="02020603050405020304" pitchFamily="18" charset="0"/>
                <a:cs typeface="Times New Roman" panose="02020603050405020304" pitchFamily="18" charset="0"/>
                <a:hlinkClick r:id="rId4"/>
              </a:rPr>
              <a:t>https://</a:t>
            </a:r>
            <a:r>
              <a:rPr lang="en-US" sz="1800" dirty="0" smtClean="0">
                <a:latin typeface="Times New Roman" panose="02020603050405020304" pitchFamily="18" charset="0"/>
                <a:cs typeface="Times New Roman" panose="02020603050405020304" pitchFamily="18" charset="0"/>
                <a:hlinkClick r:id="rId4"/>
              </a:rPr>
              <a:t>doi.org/10.1021/jp001460h</a:t>
            </a:r>
            <a:endParaRPr lang="el-GR" sz="1800" dirty="0" smtClean="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Chang, C. W., Luo, L., Chou, C. K., Lo, C. F., Lin, C. Y., Hung, C. S., … </a:t>
            </a:r>
            <a:r>
              <a:rPr lang="en-US" sz="1800" dirty="0" err="1">
                <a:latin typeface="Times New Roman" panose="02020603050405020304" pitchFamily="18" charset="0"/>
                <a:cs typeface="Times New Roman" panose="02020603050405020304" pitchFamily="18" charset="0"/>
              </a:rPr>
              <a:t>Diau</a:t>
            </a:r>
            <a:r>
              <a:rPr lang="en-US" sz="1800" dirty="0">
                <a:latin typeface="Times New Roman" panose="02020603050405020304" pitchFamily="18" charset="0"/>
                <a:cs typeface="Times New Roman" panose="02020603050405020304" pitchFamily="18" charset="0"/>
              </a:rPr>
              <a:t>, E. W. G. (2009). Femtosecond transient absorption of zinc porphyrins with oligo(</a:t>
            </a:r>
            <a:r>
              <a:rPr lang="en-US" sz="1800" dirty="0" err="1">
                <a:latin typeface="Times New Roman" panose="02020603050405020304" pitchFamily="18" charset="0"/>
                <a:cs typeface="Times New Roman" panose="02020603050405020304" pitchFamily="18" charset="0"/>
              </a:rPr>
              <a:t>phenylethylnyl</a:t>
            </a:r>
            <a:r>
              <a:rPr lang="en-US" sz="1800" dirty="0">
                <a:latin typeface="Times New Roman" panose="02020603050405020304" pitchFamily="18" charset="0"/>
                <a:cs typeface="Times New Roman" panose="02020603050405020304" pitchFamily="18" charset="0"/>
              </a:rPr>
              <a:t>) linkers in solution and on TiO2films. </a:t>
            </a:r>
            <a:r>
              <a:rPr lang="en-US" sz="1800" i="1" dirty="0">
                <a:latin typeface="Times New Roman" panose="02020603050405020304" pitchFamily="18" charset="0"/>
                <a:cs typeface="Times New Roman" panose="02020603050405020304" pitchFamily="18" charset="0"/>
              </a:rPr>
              <a:t>Journal of Physical Chemistry C</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113</a:t>
            </a:r>
            <a:r>
              <a:rPr lang="en-US" sz="1800" dirty="0">
                <a:latin typeface="Times New Roman" panose="02020603050405020304" pitchFamily="18" charset="0"/>
                <a:cs typeface="Times New Roman" panose="02020603050405020304" pitchFamily="18" charset="0"/>
              </a:rPr>
              <a:t>(27), 11524–11531. </a:t>
            </a:r>
            <a:r>
              <a:rPr lang="en-US" sz="1800" dirty="0">
                <a:latin typeface="Times New Roman" panose="02020603050405020304" pitchFamily="18" charset="0"/>
                <a:cs typeface="Times New Roman" panose="02020603050405020304" pitchFamily="18" charset="0"/>
                <a:hlinkClick r:id="rId5"/>
              </a:rPr>
              <a:t>https://</a:t>
            </a:r>
            <a:r>
              <a:rPr lang="en-US" sz="1800" dirty="0" smtClean="0">
                <a:latin typeface="Times New Roman" panose="02020603050405020304" pitchFamily="18" charset="0"/>
                <a:cs typeface="Times New Roman" panose="02020603050405020304" pitchFamily="18" charset="0"/>
                <a:hlinkClick r:id="rId5"/>
              </a:rPr>
              <a:t>doi.org/10.1021/jp810580u</a:t>
            </a:r>
            <a:endParaRPr lang="en-US" sz="1800" dirty="0" smtClean="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Damrauer</a:t>
            </a:r>
            <a:r>
              <a:rPr lang="en-US" sz="1800" dirty="0">
                <a:latin typeface="Times New Roman" panose="02020603050405020304" pitchFamily="18" charset="0"/>
                <a:cs typeface="Times New Roman" panose="02020603050405020304" pitchFamily="18" charset="0"/>
              </a:rPr>
              <a:t>, N. H., </a:t>
            </a:r>
            <a:r>
              <a:rPr lang="en-US" sz="1800" dirty="0" err="1">
                <a:latin typeface="Times New Roman" panose="02020603050405020304" pitchFamily="18" charset="0"/>
                <a:cs typeface="Times New Roman" panose="02020603050405020304" pitchFamily="18" charset="0"/>
              </a:rPr>
              <a:t>Hodgkiss</a:t>
            </a:r>
            <a:r>
              <a:rPr lang="en-US" sz="1800" dirty="0">
                <a:latin typeface="Times New Roman" panose="02020603050405020304" pitchFamily="18" charset="0"/>
                <a:cs typeface="Times New Roman" panose="02020603050405020304" pitchFamily="18" charset="0"/>
              </a:rPr>
              <a:t>, J. M., Rosenthal, J., &amp; </a:t>
            </a:r>
            <a:r>
              <a:rPr lang="en-US" sz="1800" dirty="0" err="1">
                <a:latin typeface="Times New Roman" panose="02020603050405020304" pitchFamily="18" charset="0"/>
                <a:cs typeface="Times New Roman" panose="02020603050405020304" pitchFamily="18" charset="0"/>
              </a:rPr>
              <a:t>Nocera</a:t>
            </a:r>
            <a:r>
              <a:rPr lang="en-US" sz="1800" dirty="0">
                <a:latin typeface="Times New Roman" panose="02020603050405020304" pitchFamily="18" charset="0"/>
                <a:cs typeface="Times New Roman" panose="02020603050405020304" pitchFamily="18" charset="0"/>
              </a:rPr>
              <a:t>, D. G. (2004). Observation of Proton-Coupled Electron Transfer by Transient Absorption Spectroscopy in a Hydrogen-Bonded, Porphyrin Donor−Acceptor Assembly. </a:t>
            </a:r>
            <a:r>
              <a:rPr lang="en-US" sz="1800" i="1" dirty="0">
                <a:latin typeface="Times New Roman" panose="02020603050405020304" pitchFamily="18" charset="0"/>
                <a:cs typeface="Times New Roman" panose="02020603050405020304" pitchFamily="18" charset="0"/>
              </a:rPr>
              <a:t>The Journal of Physical Chemistry B</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108</a:t>
            </a:r>
            <a:r>
              <a:rPr lang="en-US" sz="1800" dirty="0">
                <a:latin typeface="Times New Roman" panose="02020603050405020304" pitchFamily="18" charset="0"/>
                <a:cs typeface="Times New Roman" panose="02020603050405020304" pitchFamily="18" charset="0"/>
              </a:rPr>
              <a:t>(20), 6315–6321. </a:t>
            </a:r>
            <a:r>
              <a:rPr lang="en-US" sz="1800" dirty="0">
                <a:latin typeface="Times New Roman" panose="02020603050405020304" pitchFamily="18" charset="0"/>
                <a:cs typeface="Times New Roman" panose="02020603050405020304" pitchFamily="18" charset="0"/>
                <a:hlinkClick r:id="rId6"/>
              </a:rPr>
              <a:t>https://</a:t>
            </a:r>
            <a:r>
              <a:rPr lang="en-US" sz="1800" dirty="0" smtClean="0">
                <a:latin typeface="Times New Roman" panose="02020603050405020304" pitchFamily="18" charset="0"/>
                <a:cs typeface="Times New Roman" panose="02020603050405020304" pitchFamily="18" charset="0"/>
                <a:hlinkClick r:id="rId6"/>
              </a:rPr>
              <a:t>doi.org/10.1021/jp049296b</a:t>
            </a:r>
            <a:endParaRPr lang="en-US" sz="1800" dirty="0" smtClean="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Lin, C. Y., Lo, C. F., Luo, L., Lu, H. P., Hung, C. S., &amp; </a:t>
            </a:r>
            <a:r>
              <a:rPr lang="en-US" sz="1800" dirty="0" err="1">
                <a:latin typeface="Times New Roman" panose="02020603050405020304" pitchFamily="18" charset="0"/>
                <a:cs typeface="Times New Roman" panose="02020603050405020304" pitchFamily="18" charset="0"/>
              </a:rPr>
              <a:t>Diau</a:t>
            </a:r>
            <a:r>
              <a:rPr lang="en-US" sz="1800" dirty="0">
                <a:latin typeface="Times New Roman" panose="02020603050405020304" pitchFamily="18" charset="0"/>
                <a:cs typeface="Times New Roman" panose="02020603050405020304" pitchFamily="18" charset="0"/>
              </a:rPr>
              <a:t>, E. W. G. (2009). Design and characterization of novel porphyrins with oligo(</a:t>
            </a:r>
            <a:r>
              <a:rPr lang="en-US" sz="1800" dirty="0" err="1">
                <a:latin typeface="Times New Roman" panose="02020603050405020304" pitchFamily="18" charset="0"/>
                <a:cs typeface="Times New Roman" panose="02020603050405020304" pitchFamily="18" charset="0"/>
              </a:rPr>
              <a:t>phenylethylnyl</a:t>
            </a:r>
            <a:r>
              <a:rPr lang="en-US" sz="1800" dirty="0">
                <a:latin typeface="Times New Roman" panose="02020603050405020304" pitchFamily="18" charset="0"/>
                <a:cs typeface="Times New Roman" panose="02020603050405020304" pitchFamily="18" charset="0"/>
              </a:rPr>
              <a:t>) links of varied length for dye-sensitized solar cells: Synthesis and optical, electrochemical, and photovoltaic investigation. </a:t>
            </a:r>
            <a:r>
              <a:rPr lang="en-US" sz="1800" i="1" dirty="0">
                <a:latin typeface="Times New Roman" panose="02020603050405020304" pitchFamily="18" charset="0"/>
                <a:cs typeface="Times New Roman" panose="02020603050405020304" pitchFamily="18" charset="0"/>
              </a:rPr>
              <a:t>Journal of Physical Chemistry C</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113</a:t>
            </a:r>
            <a:r>
              <a:rPr lang="en-US" sz="1800" dirty="0">
                <a:latin typeface="Times New Roman" panose="02020603050405020304" pitchFamily="18" charset="0"/>
                <a:cs typeface="Times New Roman" panose="02020603050405020304" pitchFamily="18" charset="0"/>
              </a:rPr>
              <a:t>(2), 755–764. </a:t>
            </a:r>
            <a:r>
              <a:rPr lang="en-US" sz="1800" dirty="0">
                <a:latin typeface="Times New Roman" panose="02020603050405020304" pitchFamily="18" charset="0"/>
                <a:cs typeface="Times New Roman" panose="02020603050405020304" pitchFamily="18" charset="0"/>
                <a:hlinkClick r:id="rId7"/>
              </a:rPr>
              <a:t>https://</a:t>
            </a:r>
            <a:r>
              <a:rPr lang="en-US" sz="1800" dirty="0" smtClean="0">
                <a:latin typeface="Times New Roman" panose="02020603050405020304" pitchFamily="18" charset="0"/>
                <a:cs typeface="Times New Roman" panose="02020603050405020304" pitchFamily="18" charset="0"/>
                <a:hlinkClick r:id="rId7"/>
              </a:rPr>
              <a:t>doi.org/10.1021/jp806777r</a:t>
            </a:r>
            <a:endParaRPr lang="en-US" sz="1800" dirty="0" smtClean="0">
              <a:latin typeface="Times New Roman" panose="02020603050405020304" pitchFamily="18" charset="0"/>
              <a:cs typeface="Times New Roman" panose="02020603050405020304" pitchFamily="18" charset="0"/>
            </a:endParaRPr>
          </a:p>
          <a:p>
            <a:endParaRPr lang="en-US" sz="1800" dirty="0"/>
          </a:p>
          <a:p>
            <a:endParaRPr lang="en-US" sz="1800" dirty="0"/>
          </a:p>
          <a:p>
            <a:endParaRPr lang="en-US" sz="1800" dirty="0"/>
          </a:p>
          <a:p>
            <a:endParaRPr lang="el-GR" sz="1800" dirty="0" smtClean="0"/>
          </a:p>
          <a:p>
            <a:endParaRPr lang="en-US" dirty="0"/>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83171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l-GR" sz="3500" dirty="0" err="1" smtClean="0">
                <a:latin typeface="Times New Roman" panose="02020603050405020304" pitchFamily="18" charset="0"/>
                <a:cs typeface="Times New Roman" panose="02020603050405020304" pitchFamily="18" charset="0"/>
              </a:rPr>
              <a:t>Πορφυρίνες</a:t>
            </a:r>
            <a:endParaRPr lang="en-US" sz="3500" dirty="0">
              <a:latin typeface="Times New Roman" panose="02020603050405020304" pitchFamily="18" charset="0"/>
              <a:cs typeface="Times New Roman" panose="02020603050405020304" pitchFamily="18" charset="0"/>
            </a:endParaRPr>
          </a:p>
        </p:txBody>
      </p:sp>
      <p:pic>
        <p:nvPicPr>
          <p:cNvPr id="1026" name="Picture 2" descr="H2TPPsy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6398" y="1325563"/>
            <a:ext cx="5210007" cy="198628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1202311" y="3199382"/>
            <a:ext cx="4439496" cy="3425753"/>
          </a:xfrm>
          <a:prstGeom prst="rect">
            <a:avLst/>
          </a:prstGeom>
        </p:spPr>
      </p:pic>
      <p:pic>
        <p:nvPicPr>
          <p:cNvPr id="5" name="Picture 4"/>
          <p:cNvPicPr>
            <a:picLocks noChangeAspect="1"/>
          </p:cNvPicPr>
          <p:nvPr/>
        </p:nvPicPr>
        <p:blipFill>
          <a:blip r:embed="rId4" cstate="print"/>
          <a:stretch>
            <a:fillRect/>
          </a:stretch>
        </p:blipFill>
        <p:spPr>
          <a:xfrm>
            <a:off x="6842803" y="1325563"/>
            <a:ext cx="4790397" cy="5299572"/>
          </a:xfrm>
          <a:prstGeom prst="rect">
            <a:avLst/>
          </a:prstGeom>
        </p:spPr>
      </p:pic>
      <p:sp>
        <p:nvSpPr>
          <p:cNvPr id="8" name="Rectangle 7"/>
          <p:cNvSpPr/>
          <p:nvPr/>
        </p:nvSpPr>
        <p:spPr>
          <a:xfrm>
            <a:off x="3637662" y="3678215"/>
            <a:ext cx="825499" cy="369332"/>
          </a:xfrm>
          <a:prstGeom prst="rect">
            <a:avLst/>
          </a:prstGeom>
          <a:ln>
            <a:solidFill>
              <a:schemeClr val="accent1">
                <a:lumMod val="75000"/>
              </a:schemeClr>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sym typeface="Wingdings" panose="05000000000000000000" pitchFamily="2" charset="2"/>
              </a:rPr>
              <a:t>S</a:t>
            </a:r>
            <a:r>
              <a:rPr lang="en-US" baseline="-25000" dirty="0" smtClean="0">
                <a:latin typeface="Times New Roman" panose="02020603050405020304" pitchFamily="18" charset="0"/>
                <a:cs typeface="Times New Roman" panose="02020603050405020304" pitchFamily="18" charset="0"/>
                <a:sym typeface="Wingdings" panose="05000000000000000000" pitchFamily="2" charset="2"/>
              </a:rPr>
              <a:t>2</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3592706" y="5001003"/>
            <a:ext cx="870455" cy="369332"/>
          </a:xfrm>
          <a:prstGeom prst="rect">
            <a:avLst/>
          </a:prstGeom>
          <a:ln>
            <a:solidFill>
              <a:schemeClr val="accent1">
                <a:lumMod val="75000"/>
              </a:schemeClr>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sym typeface="Wingdings" panose="05000000000000000000" pitchFamily="2" charset="2"/>
              </a:rPr>
              <a:t>S</a:t>
            </a:r>
            <a:r>
              <a:rPr lang="en-US" baseline="-25000" dirty="0">
                <a:latin typeface="Times New Roman" panose="02020603050405020304" pitchFamily="18" charset="0"/>
                <a:cs typeface="Times New Roman" panose="02020603050405020304" pitchFamily="18" charset="0"/>
                <a:sym typeface="Wingdings" panose="05000000000000000000" pitchFamily="2" charset="2"/>
              </a:rPr>
              <a:t>1</a:t>
            </a:r>
            <a:endParaRPr lang="en-US" dirty="0">
              <a:latin typeface="Times New Roman" panose="02020603050405020304" pitchFamily="18" charset="0"/>
              <a:cs typeface="Times New Roman" panose="02020603050405020304" pitchFamily="18" charset="0"/>
            </a:endParaRPr>
          </a:p>
        </p:txBody>
      </p:sp>
      <p:cxnSp>
        <p:nvCxnSpPr>
          <p:cNvPr id="10" name="Straight Arrow Connector 9"/>
          <p:cNvCxnSpPr>
            <a:stCxn id="8" idx="1"/>
          </p:cNvCxnSpPr>
          <p:nvPr/>
        </p:nvCxnSpPr>
        <p:spPr>
          <a:xfrm flipH="1">
            <a:off x="3285490" y="3862881"/>
            <a:ext cx="35217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p:cNvCxnSpPr>
          <p:nvPr/>
        </p:nvCxnSpPr>
        <p:spPr>
          <a:xfrm>
            <a:off x="4027934" y="5370335"/>
            <a:ext cx="435227" cy="405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093287" y="662781"/>
            <a:ext cx="2168313" cy="369332"/>
          </a:xfrm>
          <a:prstGeom prst="rect">
            <a:avLst/>
          </a:prstGeom>
          <a:ln>
            <a:solidFill>
              <a:schemeClr val="accent1">
                <a:lumMod val="75000"/>
              </a:schemeClr>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Μοντέλο </a:t>
            </a:r>
            <a:r>
              <a:rPr lang="en-US" dirty="0" err="1" smtClean="0">
                <a:latin typeface="Times New Roman" panose="02020603050405020304" pitchFamily="18" charset="0"/>
                <a:cs typeface="Times New Roman" panose="02020603050405020304" pitchFamily="18" charset="0"/>
              </a:rPr>
              <a:t>Gouterman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71665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l-GR" sz="3500" dirty="0" err="1" smtClean="0">
                <a:latin typeface="Times New Roman" panose="02020603050405020304" pitchFamily="18" charset="0"/>
                <a:cs typeface="Times New Roman" panose="02020603050405020304" pitchFamily="18" charset="0"/>
              </a:rPr>
              <a:t>Υπερταχείας</a:t>
            </a:r>
            <a:r>
              <a:rPr lang="el-GR" sz="3500" dirty="0" smtClean="0">
                <a:latin typeface="Times New Roman" panose="02020603050405020304" pitchFamily="18" charset="0"/>
                <a:cs typeface="Times New Roman" panose="02020603050405020304" pitchFamily="18" charset="0"/>
              </a:rPr>
              <a:t> </a:t>
            </a:r>
            <a:r>
              <a:rPr lang="el-GR" sz="3500" dirty="0" err="1" smtClean="0">
                <a:latin typeface="Times New Roman" panose="02020603050405020304" pitchFamily="18" charset="0"/>
                <a:cs typeface="Times New Roman" panose="02020603050405020304" pitchFamily="18" charset="0"/>
              </a:rPr>
              <a:t>Χρονοαναλυόμενης</a:t>
            </a:r>
            <a:r>
              <a:rPr lang="el-GR" sz="3500" dirty="0" smtClean="0">
                <a:latin typeface="Times New Roman" panose="02020603050405020304" pitchFamily="18" charset="0"/>
                <a:cs typeface="Times New Roman" panose="02020603050405020304" pitchFamily="18" charset="0"/>
              </a:rPr>
              <a:t> Φασματοσκοπίας </a:t>
            </a:r>
            <a:r>
              <a:rPr lang="el-GR" sz="3500" dirty="0" err="1" smtClean="0">
                <a:latin typeface="Times New Roman" panose="02020603050405020304" pitchFamily="18" charset="0"/>
                <a:cs typeface="Times New Roman" panose="02020603050405020304" pitchFamily="18" charset="0"/>
              </a:rPr>
              <a:t>Λείζερ</a:t>
            </a:r>
            <a:endParaRPr lang="en-US" sz="35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stretch>
            <a:fillRect/>
          </a:stretch>
        </p:blipFill>
        <p:spPr>
          <a:xfrm>
            <a:off x="-282" y="1325563"/>
            <a:ext cx="7628969" cy="4351338"/>
          </a:xfrm>
          <a:prstGeom prst="rect">
            <a:avLst/>
          </a:prstGeom>
        </p:spPr>
      </p:pic>
      <p:pic>
        <p:nvPicPr>
          <p:cNvPr id="6" name="Picture 5"/>
          <p:cNvPicPr>
            <a:picLocks noChangeAspect="1"/>
          </p:cNvPicPr>
          <p:nvPr/>
        </p:nvPicPr>
        <p:blipFill>
          <a:blip r:embed="rId3" cstate="print"/>
          <a:stretch>
            <a:fillRect/>
          </a:stretch>
        </p:blipFill>
        <p:spPr>
          <a:xfrm>
            <a:off x="7628687" y="1996440"/>
            <a:ext cx="4327551" cy="1266600"/>
          </a:xfrm>
          <a:prstGeom prst="rect">
            <a:avLst/>
          </a:prstGeom>
        </p:spPr>
      </p:pic>
      <p:pic>
        <p:nvPicPr>
          <p:cNvPr id="7" name="Picture 6"/>
          <p:cNvPicPr>
            <a:picLocks noChangeAspect="1"/>
          </p:cNvPicPr>
          <p:nvPr/>
        </p:nvPicPr>
        <p:blipFill>
          <a:blip r:embed="rId4" cstate="print"/>
          <a:stretch>
            <a:fillRect/>
          </a:stretch>
        </p:blipFill>
        <p:spPr>
          <a:xfrm>
            <a:off x="7686842" y="3474720"/>
            <a:ext cx="4274173" cy="1118298"/>
          </a:xfrm>
          <a:prstGeom prst="rect">
            <a:avLst/>
          </a:prstGeom>
        </p:spPr>
      </p:pic>
      <mc:AlternateContent xmlns:mc="http://schemas.openxmlformats.org/markup-compatibility/2006">
        <mc:Choice xmlns="" xmlns:a14="http://schemas.microsoft.com/office/drawing/2010/main" Requires="a14">
          <p:sp>
            <p:nvSpPr>
              <p:cNvPr id="8" name="Rectangle 7"/>
              <p:cNvSpPr/>
              <p:nvPr/>
            </p:nvSpPr>
            <p:spPr>
              <a:xfrm>
                <a:off x="6755357" y="5084704"/>
                <a:ext cx="5323317" cy="714683"/>
              </a:xfrm>
              <a:prstGeom prst="rect">
                <a:avLst/>
              </a:prstGeom>
              <a:ln>
                <a:solidFill>
                  <a:schemeClr val="accent1">
                    <a:lumMod val="7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𝑂𝐷</m:t>
                      </m:r>
                      <m:r>
                        <a:rPr lang="en-US" i="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𝛥</m:t>
                          </m:r>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𝑙𝑜𝑔</m:t>
                      </m:r>
                      <m:d>
                        <m:dPr>
                          <m:ctrlPr>
                            <a:rPr lang="en-US" i="1">
                              <a:latin typeface="Cambria Math" panose="02040503050406030204" pitchFamily="18" charset="0"/>
                            </a:rPr>
                          </m:ctrlPr>
                        </m:dPr>
                        <m:e>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𝑣</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0</m:t>
                                      </m:r>
                                      <m:r>
                                        <a:rPr lang="en-US" i="1">
                                          <a:latin typeface="Cambria Math" panose="02040503050406030204" pitchFamily="18" charset="0"/>
                                        </a:rPr>
                                        <m:t>𝐹</m:t>
                                      </m:r>
                                    </m:sub>
                                  </m:sSub>
                                  <m:r>
                                    <a:rPr lang="en-US" i="0">
                                      <a:latin typeface="Cambria Math" panose="02040503050406030204" pitchFamily="18" charset="0"/>
                                    </a:rPr>
                                    <m:t>(</m:t>
                                  </m:r>
                                  <m:r>
                                    <a:rPr lang="en-US" i="1">
                                      <a:latin typeface="Cambria Math" panose="02040503050406030204" pitchFamily="18" charset="0"/>
                                    </a:rPr>
                                    <m:t>𝑣</m:t>
                                  </m:r>
                                </m:e>
                              </m:d>
                            </m:num>
                            <m:den>
                              <m:d>
                                <m:dPr>
                                  <m:begChr m:val=""/>
                                  <m:ctrlPr>
                                    <a:rPr lang="en-US" i="1">
                                      <a:latin typeface="Cambria Math" panose="02040503050406030204" pitchFamily="18" charset="0"/>
                                    </a:rPr>
                                  </m:ctrlPr>
                                </m:dPr>
                                <m:e>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rPr>
                                        <m:t>𝑣</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𝐹</m:t>
                                      </m:r>
                                    </m:sub>
                                  </m:sSub>
                                  <m:r>
                                    <a:rPr lang="en-US" i="0">
                                      <a:latin typeface="Cambria Math" panose="02040503050406030204" pitchFamily="18" charset="0"/>
                                    </a:rPr>
                                    <m:t>(</m:t>
                                  </m:r>
                                  <m:r>
                                    <a:rPr lang="en-US" i="1">
                                      <a:latin typeface="Cambria Math" panose="02040503050406030204" pitchFamily="18" charset="0"/>
                                    </a:rPr>
                                    <m:t>𝑣</m:t>
                                  </m:r>
                                </m:e>
                              </m:d>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sub>
                                  </m:sSub>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r>
                                        <a:rPr lang="en-US" i="0">
                                          <a:latin typeface="Cambria Math" panose="02040503050406030204" pitchFamily="18" charset="0"/>
                                        </a:rPr>
                                        <m:t>2</m:t>
                                      </m:r>
                                    </m:sub>
                                  </m:sSub>
                                  <m:r>
                                    <a:rPr lang="en-US" i="0">
                                      <a:latin typeface="Cambria Math" panose="02040503050406030204" pitchFamily="18" charset="0"/>
                                    </a:rPr>
                                    <m:t>(</m:t>
                                  </m:r>
                                  <m:r>
                                    <a:rPr lang="en-US" i="1">
                                      <a:latin typeface="Cambria Math" panose="02040503050406030204" pitchFamily="18" charset="0"/>
                                    </a:rPr>
                                    <m:t>𝑣</m:t>
                                  </m:r>
                                </m:e>
                              </m:d>
                            </m:num>
                            <m:den>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sub>
                                  </m:sSub>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r>
                                        <a:rPr lang="en-US" i="0">
                                          <a:latin typeface="Cambria Math" panose="02040503050406030204" pitchFamily="18" charset="0"/>
                                        </a:rPr>
                                        <m:t>1</m:t>
                                      </m:r>
                                    </m:sub>
                                  </m:sSub>
                                  <m:r>
                                    <a:rPr lang="en-US" i="0">
                                      <a:latin typeface="Cambria Math" panose="02040503050406030204" pitchFamily="18" charset="0"/>
                                    </a:rPr>
                                    <m:t>(</m:t>
                                  </m:r>
                                  <m:r>
                                    <a:rPr lang="en-US" i="1">
                                      <a:latin typeface="Cambria Math" panose="02040503050406030204" pitchFamily="18" charset="0"/>
                                    </a:rPr>
                                    <m:t>𝑣</m:t>
                                  </m:r>
                                </m:e>
                              </m:d>
                            </m:den>
                          </m:f>
                        </m:e>
                      </m:d>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6755357" y="5084704"/>
                <a:ext cx="5323317" cy="714683"/>
              </a:xfrm>
              <a:prstGeom prst="rect">
                <a:avLst/>
              </a:prstGeom>
              <a:blipFill rotWithShape="0">
                <a:blip r:embed="rId5" cstate="print"/>
                <a:stretch>
                  <a:fillRect/>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 xmlns:p14="http://schemas.microsoft.com/office/powerpoint/2010/main" val="82202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l-GR" sz="3500" dirty="0">
                <a:latin typeface="Times New Roman" panose="02020603050405020304" pitchFamily="18" charset="0"/>
                <a:cs typeface="Times New Roman" panose="02020603050405020304" pitchFamily="18" charset="0"/>
              </a:rPr>
              <a:t>Βασική Αρχή Λειτουργείας </a:t>
            </a:r>
            <a:r>
              <a:rPr lang="el-GR" sz="3500" dirty="0" err="1">
                <a:latin typeface="Times New Roman" panose="02020603050405020304" pitchFamily="18" charset="0"/>
                <a:cs typeface="Times New Roman" panose="02020603050405020304" pitchFamily="18" charset="0"/>
              </a:rPr>
              <a:t>Υπερταχείς</a:t>
            </a:r>
            <a:r>
              <a:rPr lang="el-GR" sz="3500" dirty="0">
                <a:latin typeface="Times New Roman" panose="02020603050405020304" pitchFamily="18" charset="0"/>
                <a:cs typeface="Times New Roman" panose="02020603050405020304" pitchFamily="18" charset="0"/>
              </a:rPr>
              <a:t> </a:t>
            </a:r>
            <a:r>
              <a:rPr lang="el-GR" sz="3500" dirty="0" err="1">
                <a:latin typeface="Times New Roman" panose="02020603050405020304" pitchFamily="18" charset="0"/>
                <a:cs typeface="Times New Roman" panose="02020603050405020304" pitchFamily="18" charset="0"/>
              </a:rPr>
              <a:t>Χρονοαλυόμενης</a:t>
            </a:r>
            <a:r>
              <a:rPr lang="el-GR" sz="3500" dirty="0">
                <a:latin typeface="Times New Roman" panose="02020603050405020304" pitchFamily="18" charset="0"/>
                <a:cs typeface="Times New Roman" panose="02020603050405020304" pitchFamily="18" charset="0"/>
              </a:rPr>
              <a:t> Φασματοσκοπίας</a:t>
            </a:r>
            <a:endParaRPr lang="en-US" sz="35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6827" y="1607533"/>
            <a:ext cx="2762365" cy="4569792"/>
          </a:xfrm>
          <a:prstGeom prst="rect">
            <a:avLst/>
          </a:prstGeom>
          <a:noFill/>
          <a:ln>
            <a:noFill/>
          </a:ln>
        </p:spPr>
      </p:pic>
      <p:pic>
        <p:nvPicPr>
          <p:cNvPr id="5" name="Picture 4"/>
          <p:cNvPicPr>
            <a:picLocks noChangeAspect="1"/>
          </p:cNvPicPr>
          <p:nvPr/>
        </p:nvPicPr>
        <p:blipFill>
          <a:blip r:embed="rId3" cstate="print"/>
          <a:stretch>
            <a:fillRect/>
          </a:stretch>
        </p:blipFill>
        <p:spPr>
          <a:xfrm>
            <a:off x="2773952" y="1894507"/>
            <a:ext cx="4020548" cy="3083893"/>
          </a:xfrm>
          <a:prstGeom prst="rect">
            <a:avLst/>
          </a:prstGeom>
        </p:spPr>
      </p:pic>
      <p:pic>
        <p:nvPicPr>
          <p:cNvPr id="6" name="Picture 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52875" y="1325563"/>
            <a:ext cx="5397500" cy="4541837"/>
          </a:xfrm>
          <a:prstGeom prst="rect">
            <a:avLst/>
          </a:prstGeom>
          <a:noFill/>
          <a:ln>
            <a:noFill/>
          </a:ln>
        </p:spPr>
      </p:pic>
    </p:spTree>
    <p:extLst>
      <p:ext uri="{BB962C8B-B14F-4D97-AF65-F5344CB8AC3E}">
        <p14:creationId xmlns="" xmlns:p14="http://schemas.microsoft.com/office/powerpoint/2010/main" val="354529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l-GR" sz="3500" dirty="0" smtClean="0">
                <a:latin typeface="Times New Roman" panose="02020603050405020304" pitchFamily="18" charset="0"/>
                <a:cs typeface="Times New Roman" panose="02020603050405020304" pitchFamily="18" charset="0"/>
              </a:rPr>
              <a:t>Μελέτη της Κινητικής της Μεταφοράς Ηλεκτρονίου με Ύπαρξη Μεταφοράς Πρωτονίου </a:t>
            </a:r>
            <a:endParaRPr lang="en-US" sz="35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stretch>
            <a:fillRect/>
          </a:stretch>
        </p:blipFill>
        <p:spPr>
          <a:xfrm>
            <a:off x="207873" y="2913001"/>
            <a:ext cx="5029200" cy="1714500"/>
          </a:xfrm>
          <a:prstGeom prst="rect">
            <a:avLst/>
          </a:prstGeom>
        </p:spPr>
      </p:pic>
      <p:pic>
        <p:nvPicPr>
          <p:cNvPr id="6" name="Picture 5"/>
          <p:cNvPicPr>
            <a:picLocks noChangeAspect="1"/>
          </p:cNvPicPr>
          <p:nvPr/>
        </p:nvPicPr>
        <p:blipFill>
          <a:blip r:embed="rId3" cstate="print"/>
          <a:stretch>
            <a:fillRect/>
          </a:stretch>
        </p:blipFill>
        <p:spPr>
          <a:xfrm>
            <a:off x="5443508" y="2372208"/>
            <a:ext cx="2581275" cy="2895600"/>
          </a:xfrm>
          <a:prstGeom prst="rect">
            <a:avLst/>
          </a:prstGeom>
        </p:spPr>
      </p:pic>
      <p:sp>
        <p:nvSpPr>
          <p:cNvPr id="10" name="Rectangle 9"/>
          <p:cNvSpPr/>
          <p:nvPr/>
        </p:nvSpPr>
        <p:spPr>
          <a:xfrm>
            <a:off x="260502" y="1948085"/>
            <a:ext cx="2168313" cy="646331"/>
          </a:xfrm>
          <a:prstGeom prst="rect">
            <a:avLst/>
          </a:prstGeom>
          <a:ln>
            <a:solidFill>
              <a:schemeClr val="accent1">
                <a:lumMod val="75000"/>
              </a:schemeClr>
            </a:solidFill>
          </a:ln>
        </p:spPr>
        <p:txBody>
          <a:bodyPr wrap="square">
            <a:spAutoFit/>
          </a:bodyPr>
          <a:lstStyle/>
          <a:p>
            <a:pPr algn="ctr"/>
            <a:r>
              <a:rPr lang="el-GR" dirty="0" err="1" smtClean="0">
                <a:latin typeface="Times New Roman" panose="02020603050405020304" pitchFamily="18" charset="0"/>
                <a:cs typeface="Times New Roman" panose="02020603050405020304" pitchFamily="18" charset="0"/>
              </a:rPr>
              <a:t>Πορυφρίνη</a:t>
            </a:r>
            <a:r>
              <a:rPr lang="el-GR" dirty="0" smtClean="0">
                <a:latin typeface="Times New Roman" panose="02020603050405020304" pitchFamily="18" charset="0"/>
                <a:cs typeface="Times New Roman" panose="02020603050405020304" pitchFamily="18" charset="0"/>
              </a:rPr>
              <a:t> ψευδαργύρου</a:t>
            </a:r>
            <a:endParaRPr lang="en-US" dirty="0">
              <a:latin typeface="Times New Roman" panose="02020603050405020304" pitchFamily="18" charset="0"/>
              <a:cs typeface="Times New Roman" panose="02020603050405020304" pitchFamily="18" charset="0"/>
            </a:endParaRPr>
          </a:p>
        </p:txBody>
      </p:sp>
      <p:cxnSp>
        <p:nvCxnSpPr>
          <p:cNvPr id="11" name="Straight Arrow Connector 10"/>
          <p:cNvCxnSpPr>
            <a:stCxn id="10" idx="2"/>
          </p:cNvCxnSpPr>
          <p:nvPr/>
        </p:nvCxnSpPr>
        <p:spPr>
          <a:xfrm flipH="1">
            <a:off x="1337094" y="2594416"/>
            <a:ext cx="7565" cy="390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66321" y="1945210"/>
            <a:ext cx="1804087" cy="646331"/>
          </a:xfrm>
          <a:prstGeom prst="rect">
            <a:avLst/>
          </a:prstGeom>
          <a:ln>
            <a:solidFill>
              <a:schemeClr val="accent1">
                <a:lumMod val="75000"/>
              </a:schemeClr>
            </a:solidFill>
          </a:ln>
        </p:spPr>
        <p:txBody>
          <a:bodyPr wrap="square">
            <a:spAutoFit/>
          </a:bodyPr>
          <a:lstStyle/>
          <a:p>
            <a:pPr algn="ctr"/>
            <a:r>
              <a:rPr lang="el-GR" dirty="0" err="1" smtClean="0">
                <a:latin typeface="Times New Roman" panose="02020603050405020304" pitchFamily="18" charset="0"/>
                <a:cs typeface="Times New Roman" panose="02020603050405020304" pitchFamily="18" charset="0"/>
              </a:rPr>
              <a:t>Ναφθαλικό</a:t>
            </a:r>
            <a:r>
              <a:rPr lang="el-GR" dirty="0" smtClean="0">
                <a:latin typeface="Times New Roman" panose="02020603050405020304" pitchFamily="18" charset="0"/>
                <a:cs typeface="Times New Roman" panose="02020603050405020304" pitchFamily="18" charset="0"/>
              </a:rPr>
              <a:t> </a:t>
            </a:r>
            <a:r>
              <a:rPr lang="el-GR" dirty="0" err="1" smtClean="0">
                <a:latin typeface="Times New Roman" panose="02020603050405020304" pitchFamily="18" charset="0"/>
                <a:cs typeface="Times New Roman" panose="02020603050405020304" pitchFamily="18" charset="0"/>
              </a:rPr>
              <a:t>διιμίδιο</a:t>
            </a:r>
            <a:endParaRPr lang="en-US" dirty="0">
              <a:latin typeface="Times New Roman" panose="02020603050405020304" pitchFamily="18" charset="0"/>
              <a:cs typeface="Times New Roman" panose="02020603050405020304" pitchFamily="18" charset="0"/>
            </a:endParaRPr>
          </a:p>
        </p:txBody>
      </p:sp>
      <p:cxnSp>
        <p:nvCxnSpPr>
          <p:cNvPr id="17" name="Straight Arrow Connector 16"/>
          <p:cNvCxnSpPr>
            <a:stCxn id="16" idx="2"/>
          </p:cNvCxnSpPr>
          <p:nvPr/>
        </p:nvCxnSpPr>
        <p:spPr>
          <a:xfrm flipH="1">
            <a:off x="3856008" y="2591541"/>
            <a:ext cx="12357" cy="660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44223" y="4524508"/>
            <a:ext cx="1191610" cy="369332"/>
          </a:xfrm>
          <a:prstGeom prst="rect">
            <a:avLst/>
          </a:prstGeom>
          <a:ln>
            <a:solidFill>
              <a:schemeClr val="accent1">
                <a:lumMod val="75000"/>
              </a:schemeClr>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Δότης</a:t>
            </a:r>
            <a:endParaRPr lang="en-US" dirty="0">
              <a:latin typeface="Times New Roman" panose="02020603050405020304" pitchFamily="18" charset="0"/>
              <a:cs typeface="Times New Roman" panose="02020603050405020304" pitchFamily="18" charset="0"/>
            </a:endParaRPr>
          </a:p>
        </p:txBody>
      </p:sp>
      <p:sp>
        <p:nvSpPr>
          <p:cNvPr id="22" name="Rectangle 21"/>
          <p:cNvSpPr/>
          <p:nvPr/>
        </p:nvSpPr>
        <p:spPr>
          <a:xfrm>
            <a:off x="3282623" y="4556139"/>
            <a:ext cx="1191610" cy="369332"/>
          </a:xfrm>
          <a:prstGeom prst="rect">
            <a:avLst/>
          </a:prstGeom>
          <a:ln>
            <a:solidFill>
              <a:schemeClr val="accent1">
                <a:lumMod val="75000"/>
              </a:schemeClr>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Δέκτης</a:t>
            </a:r>
            <a:endParaRPr lang="en-US" dirty="0">
              <a:latin typeface="Times New Roman" panose="02020603050405020304" pitchFamily="18" charset="0"/>
              <a:cs typeface="Times New Roman" panose="02020603050405020304" pitchFamily="18" charset="0"/>
            </a:endParaRPr>
          </a:p>
        </p:txBody>
      </p:sp>
      <p:sp>
        <p:nvSpPr>
          <p:cNvPr id="23" name="Rectangle 22"/>
          <p:cNvSpPr/>
          <p:nvPr/>
        </p:nvSpPr>
        <p:spPr>
          <a:xfrm>
            <a:off x="8911087" y="1975419"/>
            <a:ext cx="2950233" cy="2862322"/>
          </a:xfrm>
          <a:prstGeom prst="rect">
            <a:avLst/>
          </a:prstGeom>
          <a:ln>
            <a:solidFill>
              <a:schemeClr val="accent1">
                <a:lumMod val="75000"/>
              </a:schemeClr>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a</a:t>
            </a:r>
            <a:r>
              <a:rPr lang="el-GR" dirty="0" smtClean="0">
                <a:latin typeface="Times New Roman" panose="02020603050405020304" pitchFamily="18" charset="0"/>
                <a:cs typeface="Times New Roman" panose="02020603050405020304" pitchFamily="18" charset="0"/>
              </a:rPr>
              <a:t>) Η της </a:t>
            </a:r>
            <a:r>
              <a:rPr lang="el-GR" dirty="0" err="1" smtClean="0">
                <a:latin typeface="Times New Roman" panose="02020603050405020304" pitchFamily="18" charset="0"/>
                <a:cs typeface="Times New Roman" panose="02020603050405020304" pitchFamily="18" charset="0"/>
              </a:rPr>
              <a:t>πορφυρίνης</a:t>
            </a:r>
            <a:r>
              <a:rPr lang="el-GR" dirty="0" smtClean="0">
                <a:latin typeface="Times New Roman" panose="02020603050405020304" pitchFamily="18" charset="0"/>
                <a:cs typeface="Times New Roman" panose="02020603050405020304" pitchFamily="18" charset="0"/>
              </a:rPr>
              <a:t> που γειτονεύουν με το </a:t>
            </a:r>
            <a:r>
              <a:rPr lang="el-GR" dirty="0" err="1" smtClean="0">
                <a:latin typeface="Times New Roman" panose="02020603050405020304" pitchFamily="18" charset="0"/>
                <a:cs typeface="Times New Roman" panose="02020603050405020304" pitchFamily="18" charset="0"/>
              </a:rPr>
              <a:t>αμίδιο</a:t>
            </a:r>
            <a:endParaRPr lang="el-GR"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b</a:t>
            </a:r>
            <a:r>
              <a:rPr lang="el-GR" dirty="0" smtClean="0">
                <a:latin typeface="Times New Roman" panose="02020603050405020304" pitchFamily="18" charset="0"/>
                <a:cs typeface="Times New Roman" panose="02020603050405020304" pitchFamily="18" charset="0"/>
              </a:rPr>
              <a:t>) Η της </a:t>
            </a:r>
            <a:r>
              <a:rPr lang="el-GR" dirty="0" err="1" smtClean="0">
                <a:latin typeface="Times New Roman" panose="02020603050405020304" pitchFamily="18" charset="0"/>
                <a:cs typeface="Times New Roman" panose="02020603050405020304" pitchFamily="18" charset="0"/>
              </a:rPr>
              <a:t>πορφυρίνης</a:t>
            </a:r>
            <a:r>
              <a:rPr lang="el-GR" dirty="0" smtClean="0">
                <a:latin typeface="Times New Roman" panose="02020603050405020304" pitchFamily="18" charset="0"/>
                <a:cs typeface="Times New Roman" panose="02020603050405020304" pitchFamily="18" charset="0"/>
              </a:rPr>
              <a:t> που είναι απομακρυσμένα από το </a:t>
            </a:r>
            <a:r>
              <a:rPr lang="el-GR" dirty="0" err="1" smtClean="0">
                <a:latin typeface="Times New Roman" panose="02020603050405020304" pitchFamily="18" charset="0"/>
                <a:cs typeface="Times New Roman" panose="02020603050405020304" pitchFamily="18" charset="0"/>
              </a:rPr>
              <a:t>αμίδιο</a:t>
            </a:r>
            <a:endParaRPr lang="el-GR"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c)</a:t>
            </a:r>
            <a:r>
              <a:rPr lang="el-GR" dirty="0" smtClean="0">
                <a:latin typeface="Times New Roman" panose="02020603050405020304" pitchFamily="18" charset="0"/>
                <a:cs typeface="Times New Roman" panose="02020603050405020304" pitchFamily="18" charset="0"/>
              </a:rPr>
              <a:t> Η του </a:t>
            </a:r>
            <a:r>
              <a:rPr lang="el-GR" dirty="0" err="1" smtClean="0">
                <a:latin typeface="Times New Roman" panose="02020603050405020304" pitchFamily="18" charset="0"/>
                <a:cs typeface="Times New Roman" panose="02020603050405020304" pitchFamily="18" charset="0"/>
              </a:rPr>
              <a:t>ναφθαλενίου</a:t>
            </a:r>
            <a:endParaRPr lang="el-GR" dirty="0" smtClean="0">
              <a:latin typeface="Times New Roman" panose="02020603050405020304" pitchFamily="18" charset="0"/>
              <a:cs typeface="Times New Roman" panose="02020603050405020304" pitchFamily="18" charset="0"/>
            </a:endParaRPr>
          </a:p>
          <a:p>
            <a:pPr algn="ctr"/>
            <a:r>
              <a:rPr lang="el-GR" dirty="0" smtClean="0">
                <a:latin typeface="Times New Roman" panose="02020603050405020304" pitchFamily="18" charset="0"/>
                <a:cs typeface="Times New Roman" panose="02020603050405020304" pitchFamily="18" charset="0"/>
              </a:rPr>
              <a:t>Η</a:t>
            </a:r>
            <a:r>
              <a:rPr lang="en-US" baseline="-25000" dirty="0" smtClean="0">
                <a:latin typeface="Times New Roman" panose="02020603050405020304" pitchFamily="18" charset="0"/>
                <a:cs typeface="Times New Roman" panose="02020603050405020304" pitchFamily="18" charset="0"/>
              </a:rPr>
              <a:t>ax</a:t>
            </a:r>
            <a:r>
              <a:rPr lang="en-US" dirty="0" smtClean="0">
                <a:latin typeface="Times New Roman" panose="02020603050405020304" pitchFamily="18" charset="0"/>
                <a:cs typeface="Times New Roman" panose="02020603050405020304" pitchFamily="18" charset="0"/>
              </a:rPr>
              <a:t> ) </a:t>
            </a:r>
            <a:r>
              <a:rPr lang="el-GR" dirty="0" smtClean="0">
                <a:latin typeface="Times New Roman" panose="02020603050405020304" pitchFamily="18" charset="0"/>
                <a:cs typeface="Times New Roman" panose="02020603050405020304" pitchFamily="18" charset="0"/>
              </a:rPr>
              <a:t>Η εσωτερικά στην </a:t>
            </a:r>
            <a:r>
              <a:rPr lang="el-GR" dirty="0" err="1" smtClean="0">
                <a:latin typeface="Times New Roman" panose="02020603050405020304" pitchFamily="18" charset="0"/>
                <a:cs typeface="Times New Roman" panose="02020603050405020304" pitchFamily="18" charset="0"/>
              </a:rPr>
              <a:t>διεπιφάνεια</a:t>
            </a:r>
            <a:endParaRPr lang="el-GR" dirty="0" smtClean="0">
              <a:latin typeface="Times New Roman" panose="02020603050405020304" pitchFamily="18" charset="0"/>
              <a:cs typeface="Times New Roman" panose="02020603050405020304" pitchFamily="18" charset="0"/>
            </a:endParaRPr>
          </a:p>
          <a:p>
            <a:pPr algn="ctr"/>
            <a:r>
              <a:rPr lang="el-GR" dirty="0" smtClean="0">
                <a:latin typeface="Times New Roman" panose="02020603050405020304" pitchFamily="18" charset="0"/>
                <a:cs typeface="Times New Roman" panose="02020603050405020304" pitchFamily="18" charset="0"/>
              </a:rPr>
              <a:t>Η</a:t>
            </a:r>
            <a:r>
              <a:rPr lang="en-US" baseline="-25000" dirty="0" err="1" smtClean="0">
                <a:latin typeface="Times New Roman" panose="02020603050405020304" pitchFamily="18" charset="0"/>
                <a:cs typeface="Times New Roman" panose="02020603050405020304" pitchFamily="18" charset="0"/>
              </a:rPr>
              <a:t>eq</a:t>
            </a:r>
            <a:r>
              <a:rPr lang="el-GR"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Η εξωτερικά στην </a:t>
            </a:r>
            <a:r>
              <a:rPr lang="el-GR" dirty="0" err="1" smtClean="0">
                <a:latin typeface="Times New Roman" panose="02020603050405020304" pitchFamily="18" charset="0"/>
                <a:cs typeface="Times New Roman" panose="02020603050405020304" pitchFamily="18" charset="0"/>
              </a:rPr>
              <a:t>διεπιφάνεια</a:t>
            </a:r>
            <a:endParaRPr lang="en-US" dirty="0">
              <a:latin typeface="Times New Roman" panose="02020603050405020304" pitchFamily="18" charset="0"/>
              <a:cs typeface="Times New Roman" panose="02020603050405020304" pitchFamily="18" charset="0"/>
            </a:endParaRPr>
          </a:p>
        </p:txBody>
      </p:sp>
      <p:sp>
        <p:nvSpPr>
          <p:cNvPr id="24" name="Rectangle 23"/>
          <p:cNvSpPr/>
          <p:nvPr/>
        </p:nvSpPr>
        <p:spPr>
          <a:xfrm>
            <a:off x="5870549" y="1597258"/>
            <a:ext cx="1804087" cy="738664"/>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rPr>
              <a:t>Φάσμα </a:t>
            </a:r>
            <a:r>
              <a:rPr lang="en-US" sz="1400" dirty="0" smtClean="0">
                <a:latin typeface="Times New Roman" panose="02020603050405020304" pitchFamily="18" charset="0"/>
                <a:cs typeface="Times New Roman" panose="02020603050405020304" pitchFamily="18" charset="0"/>
              </a:rPr>
              <a:t>NMR </a:t>
            </a:r>
            <a:r>
              <a:rPr lang="el-GR" sz="1400" dirty="0" err="1" smtClean="0">
                <a:latin typeface="Times New Roman" panose="02020603050405020304" pitchFamily="18" charset="0"/>
                <a:cs typeface="Times New Roman" panose="02020603050405020304" pitchFamily="18" charset="0"/>
              </a:rPr>
              <a:t>πορφυρίνης</a:t>
            </a:r>
            <a:r>
              <a:rPr lang="el-GR" sz="1400" dirty="0" smtClean="0">
                <a:latin typeface="Times New Roman" panose="02020603050405020304" pitchFamily="18" charset="0"/>
                <a:cs typeface="Times New Roman" panose="02020603050405020304" pitchFamily="18" charset="0"/>
              </a:rPr>
              <a:t> με </a:t>
            </a:r>
            <a:r>
              <a:rPr lang="el-GR" sz="1400" dirty="0" err="1" smtClean="0">
                <a:latin typeface="Times New Roman" panose="02020603050405020304" pitchFamily="18" charset="0"/>
                <a:cs typeface="Times New Roman" panose="02020603050405020304" pitchFamily="18" charset="0"/>
              </a:rPr>
              <a:t>ναφθαλικού</a:t>
            </a:r>
            <a:r>
              <a:rPr lang="el-GR" sz="1400" dirty="0" smtClean="0">
                <a:latin typeface="Times New Roman" panose="02020603050405020304" pitchFamily="18" charset="0"/>
                <a:cs typeface="Times New Roman" panose="02020603050405020304" pitchFamily="18" charset="0"/>
              </a:rPr>
              <a:t> </a:t>
            </a:r>
            <a:r>
              <a:rPr lang="el-GR" sz="1400" dirty="0" err="1" smtClean="0">
                <a:latin typeface="Times New Roman" panose="02020603050405020304" pitchFamily="18" charset="0"/>
                <a:cs typeface="Times New Roman" panose="02020603050405020304" pitchFamily="18" charset="0"/>
              </a:rPr>
              <a:t>διιμιδίου</a:t>
            </a:r>
            <a:endParaRPr lang="en-US" sz="1400" dirty="0">
              <a:latin typeface="Times New Roman" panose="02020603050405020304" pitchFamily="18" charset="0"/>
              <a:cs typeface="Times New Roman" panose="02020603050405020304" pitchFamily="18" charset="0"/>
            </a:endParaRPr>
          </a:p>
        </p:txBody>
      </p:sp>
      <p:sp>
        <p:nvSpPr>
          <p:cNvPr id="25" name="Rectangle 24"/>
          <p:cNvSpPr/>
          <p:nvPr/>
        </p:nvSpPr>
        <p:spPr>
          <a:xfrm>
            <a:off x="5910805" y="5286488"/>
            <a:ext cx="1804087" cy="523220"/>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rPr>
              <a:t>Φάσμα </a:t>
            </a:r>
            <a:r>
              <a:rPr lang="en-US" sz="1400" dirty="0" smtClean="0">
                <a:latin typeface="Times New Roman" panose="02020603050405020304" pitchFamily="18" charset="0"/>
                <a:cs typeface="Times New Roman" panose="02020603050405020304" pitchFamily="18" charset="0"/>
              </a:rPr>
              <a:t>NMR </a:t>
            </a:r>
            <a:r>
              <a:rPr lang="el-GR" sz="1400" dirty="0" err="1" smtClean="0">
                <a:latin typeface="Times New Roman" panose="02020603050405020304" pitchFamily="18" charset="0"/>
                <a:cs typeface="Times New Roman" panose="02020603050405020304" pitchFamily="18" charset="0"/>
              </a:rPr>
              <a:t>πορφυρίνης</a:t>
            </a:r>
            <a:r>
              <a:rPr lang="el-GR"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1293963" y="6019733"/>
            <a:ext cx="9376913" cy="646331"/>
          </a:xfrm>
          <a:prstGeom prst="rect">
            <a:avLst/>
          </a:prstGeom>
          <a:ln>
            <a:solidFill>
              <a:srgbClr val="FF0000"/>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Δεν υπάρχει π-</a:t>
            </a:r>
            <a:r>
              <a:rPr lang="el-GR" dirty="0" err="1" smtClean="0">
                <a:latin typeface="Times New Roman" panose="02020603050405020304" pitchFamily="18" charset="0"/>
                <a:cs typeface="Times New Roman" panose="02020603050405020304" pitchFamily="18" charset="0"/>
              </a:rPr>
              <a:t>στοίβαξη </a:t>
            </a:r>
            <a:r>
              <a:rPr lang="el-GR" dirty="0" smtClean="0">
                <a:latin typeface="Times New Roman" panose="02020603050405020304" pitchFamily="18" charset="0"/>
                <a:cs typeface="Times New Roman" panose="02020603050405020304" pitchFamily="18" charset="0"/>
              </a:rPr>
              <a:t>γιατί οι θέσεις των κορυφών </a:t>
            </a:r>
            <a:r>
              <a:rPr lang="en-US" dirty="0" smtClean="0">
                <a:latin typeface="Times New Roman" panose="02020603050405020304" pitchFamily="18" charset="0"/>
                <a:cs typeface="Times New Roman" panose="02020603050405020304" pitchFamily="18" charset="0"/>
              </a:rPr>
              <a:t>NMR</a:t>
            </a:r>
            <a:r>
              <a:rPr lang="el-GR" dirty="0" smtClean="0">
                <a:latin typeface="Times New Roman" panose="02020603050405020304" pitchFamily="18" charset="0"/>
                <a:cs typeface="Times New Roman" panose="02020603050405020304" pitchFamily="18" charset="0"/>
              </a:rPr>
              <a:t> των πρωτονίων (Η</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μένουν αμετάβλητες με την προσθήκη του </a:t>
            </a:r>
            <a:r>
              <a:rPr lang="el-GR" dirty="0" err="1" smtClean="0">
                <a:latin typeface="Times New Roman" panose="02020603050405020304" pitchFamily="18" charset="0"/>
                <a:cs typeface="Times New Roman" panose="02020603050405020304" pitchFamily="18" charset="0"/>
              </a:rPr>
              <a:t>ναφθαλικού</a:t>
            </a:r>
            <a:r>
              <a:rPr lang="el-GR" dirty="0" smtClean="0">
                <a:latin typeface="Times New Roman" panose="02020603050405020304" pitchFamily="18" charset="0"/>
                <a:cs typeface="Times New Roman" panose="02020603050405020304" pitchFamily="18" charset="0"/>
              </a:rPr>
              <a:t> </a:t>
            </a:r>
            <a:r>
              <a:rPr lang="el-GR" dirty="0" err="1" smtClean="0">
                <a:latin typeface="Times New Roman" panose="02020603050405020304" pitchFamily="18" charset="0"/>
                <a:cs typeface="Times New Roman" panose="02020603050405020304" pitchFamily="18" charset="0"/>
              </a:rPr>
              <a:t>διιμιδίου</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85670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l-GR" sz="3500" dirty="0" smtClean="0">
                <a:latin typeface="Times New Roman" panose="02020603050405020304" pitchFamily="18" charset="0"/>
                <a:cs typeface="Times New Roman" panose="02020603050405020304" pitchFamily="18" charset="0"/>
              </a:rPr>
              <a:t>Μελέτη της Κινητικής της Μεταφοράς Ηλεκτρονίου με Ύπαρξη Μεταφοράς Πρωτονίου </a:t>
            </a:r>
            <a:endParaRPr lang="en-US" sz="35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stretch>
            <a:fillRect/>
          </a:stretch>
        </p:blipFill>
        <p:spPr>
          <a:xfrm>
            <a:off x="520248" y="1245324"/>
            <a:ext cx="3448050" cy="2609850"/>
          </a:xfrm>
          <a:prstGeom prst="rect">
            <a:avLst/>
          </a:prstGeom>
        </p:spPr>
      </p:pic>
      <p:pic>
        <p:nvPicPr>
          <p:cNvPr id="5" name="Picture 4"/>
          <p:cNvPicPr>
            <a:picLocks noChangeAspect="1"/>
          </p:cNvPicPr>
          <p:nvPr/>
        </p:nvPicPr>
        <p:blipFill>
          <a:blip r:embed="rId4" cstate="print"/>
          <a:stretch>
            <a:fillRect/>
          </a:stretch>
        </p:blipFill>
        <p:spPr>
          <a:xfrm>
            <a:off x="5645169" y="1356970"/>
            <a:ext cx="3162300" cy="2514600"/>
          </a:xfrm>
          <a:prstGeom prst="rect">
            <a:avLst/>
          </a:prstGeom>
        </p:spPr>
      </p:pic>
      <p:sp>
        <p:nvSpPr>
          <p:cNvPr id="7" name="Rectangle 6"/>
          <p:cNvSpPr/>
          <p:nvPr/>
        </p:nvSpPr>
        <p:spPr>
          <a:xfrm>
            <a:off x="3874751" y="3057218"/>
            <a:ext cx="1286499" cy="1200329"/>
          </a:xfrm>
          <a:prstGeom prst="rect">
            <a:avLst/>
          </a:prstGeom>
          <a:ln>
            <a:solidFill>
              <a:schemeClr val="accent1">
                <a:lumMod val="75000"/>
              </a:schemeClr>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Κινητική απόσβεση της </a:t>
            </a:r>
            <a:r>
              <a:rPr lang="el-GR" dirty="0" err="1" smtClean="0">
                <a:latin typeface="Times New Roman" panose="02020603050405020304" pitchFamily="18" charset="0"/>
                <a:cs typeface="Times New Roman" panose="02020603050405020304" pitchFamily="18" charset="0"/>
              </a:rPr>
              <a:t>πορφυρίνης</a:t>
            </a:r>
            <a:endParaRPr lang="en-US" dirty="0">
              <a:latin typeface="Times New Roman" panose="02020603050405020304" pitchFamily="18" charset="0"/>
              <a:cs typeface="Times New Roman" panose="02020603050405020304" pitchFamily="18" charset="0"/>
            </a:endParaRPr>
          </a:p>
        </p:txBody>
      </p:sp>
      <p:cxnSp>
        <p:nvCxnSpPr>
          <p:cNvPr id="8" name="Straight Arrow Connector 7"/>
          <p:cNvCxnSpPr>
            <a:stCxn id="7" idx="1"/>
          </p:cNvCxnSpPr>
          <p:nvPr/>
        </p:nvCxnSpPr>
        <p:spPr>
          <a:xfrm flipH="1" flipV="1">
            <a:off x="1727936" y="2319676"/>
            <a:ext cx="2146815" cy="133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5373" y="4115373"/>
            <a:ext cx="2954277" cy="1200329"/>
          </a:xfrm>
          <a:prstGeom prst="rect">
            <a:avLst/>
          </a:prstGeom>
          <a:ln>
            <a:solidFill>
              <a:schemeClr val="accent1">
                <a:lumMod val="75000"/>
              </a:schemeClr>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Κινητική απόσβεση της </a:t>
            </a:r>
            <a:r>
              <a:rPr lang="el-GR" dirty="0" err="1" smtClean="0">
                <a:latin typeface="Times New Roman" panose="02020603050405020304" pitchFamily="18" charset="0"/>
                <a:cs typeface="Times New Roman" panose="02020603050405020304" pitchFamily="18" charset="0"/>
              </a:rPr>
              <a:t>πορφυρίνης</a:t>
            </a:r>
            <a:r>
              <a:rPr lang="el-GR" dirty="0" smtClean="0">
                <a:latin typeface="Times New Roman" panose="02020603050405020304" pitchFamily="18" charset="0"/>
                <a:cs typeface="Times New Roman" panose="02020603050405020304" pitchFamily="18" charset="0"/>
              </a:rPr>
              <a:t> με την προσθήκη του </a:t>
            </a:r>
            <a:r>
              <a:rPr lang="el-GR" dirty="0" err="1" smtClean="0">
                <a:latin typeface="Times New Roman" panose="02020603050405020304" pitchFamily="18" charset="0"/>
                <a:cs typeface="Times New Roman" panose="02020603050405020304" pitchFamily="18" charset="0"/>
              </a:rPr>
              <a:t>ναφθαλικού</a:t>
            </a:r>
            <a:r>
              <a:rPr lang="el-GR" dirty="0" smtClean="0">
                <a:latin typeface="Times New Roman" panose="02020603050405020304" pitchFamily="18" charset="0"/>
                <a:cs typeface="Times New Roman" panose="02020603050405020304" pitchFamily="18" charset="0"/>
              </a:rPr>
              <a:t> </a:t>
            </a:r>
            <a:r>
              <a:rPr lang="el-GR" dirty="0" err="1" smtClean="0">
                <a:latin typeface="Times New Roman" panose="02020603050405020304" pitchFamily="18" charset="0"/>
                <a:cs typeface="Times New Roman" panose="02020603050405020304" pitchFamily="18" charset="0"/>
              </a:rPr>
              <a:t>διιμιδίου</a:t>
            </a:r>
            <a:r>
              <a:rPr lang="el-GR" dirty="0" smtClean="0">
                <a:latin typeface="Times New Roman" panose="02020603050405020304" pitchFamily="18" charset="0"/>
                <a:cs typeface="Times New Roman" panose="02020603050405020304" pitchFamily="18" charset="0"/>
              </a:rPr>
              <a:t> με μεθυλένιο</a:t>
            </a:r>
            <a:endParaRPr lang="en-US" dirty="0">
              <a:latin typeface="Times New Roman" panose="02020603050405020304" pitchFamily="18" charset="0"/>
              <a:cs typeface="Times New Roman" panose="02020603050405020304" pitchFamily="18" charset="0"/>
            </a:endParaRPr>
          </a:p>
        </p:txBody>
      </p:sp>
      <p:cxnSp>
        <p:nvCxnSpPr>
          <p:cNvPr id="12" name="Straight Arrow Connector 11"/>
          <p:cNvCxnSpPr>
            <a:stCxn id="11" idx="0"/>
          </p:cNvCxnSpPr>
          <p:nvPr/>
        </p:nvCxnSpPr>
        <p:spPr>
          <a:xfrm flipH="1" flipV="1">
            <a:off x="1650299" y="2889034"/>
            <a:ext cx="662213" cy="1226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32498" y="5466847"/>
            <a:ext cx="2954277" cy="923330"/>
          </a:xfrm>
          <a:prstGeom prst="rect">
            <a:avLst/>
          </a:prstGeom>
          <a:ln>
            <a:solidFill>
              <a:srgbClr val="FF0000"/>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Παρατηρείται ότι η απόσβεση με την προσθήκη του δέκτη είναι πιο γρήγορη! Γιατί;</a:t>
            </a:r>
            <a:endParaRPr lang="en-US" dirty="0">
              <a:latin typeface="Times New Roman" panose="02020603050405020304" pitchFamily="18" charset="0"/>
              <a:cs typeface="Times New Roman" panose="02020603050405020304" pitchFamily="18" charset="0"/>
            </a:endParaRPr>
          </a:p>
        </p:txBody>
      </p:sp>
      <p:sp>
        <p:nvSpPr>
          <p:cNvPr id="29" name="Rectangle 28"/>
          <p:cNvSpPr/>
          <p:nvPr/>
        </p:nvSpPr>
        <p:spPr>
          <a:xfrm>
            <a:off x="6251056" y="3887674"/>
            <a:ext cx="2284291" cy="923330"/>
          </a:xfrm>
          <a:prstGeom prst="rect">
            <a:avLst/>
          </a:prstGeom>
          <a:ln>
            <a:solidFill>
              <a:schemeClr val="accent1">
                <a:lumMod val="75000"/>
              </a:schemeClr>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Transient absorption </a:t>
            </a:r>
            <a:r>
              <a:rPr lang="el-GR" dirty="0" smtClean="0">
                <a:latin typeface="Times New Roman" panose="02020603050405020304" pitchFamily="18" charset="0"/>
                <a:cs typeface="Times New Roman" panose="02020603050405020304" pitchFamily="18" charset="0"/>
              </a:rPr>
              <a:t>φάσματα</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σε χρόνους 500</a:t>
            </a:r>
            <a:r>
              <a:rPr lang="en-US" dirty="0" err="1" smtClean="0">
                <a:latin typeface="Times New Roman" panose="02020603050405020304" pitchFamily="18" charset="0"/>
                <a:cs typeface="Times New Roman" panose="02020603050405020304" pitchFamily="18" charset="0"/>
              </a:rPr>
              <a:t>ps</a:t>
            </a:r>
            <a:r>
              <a:rPr lang="en-US" dirty="0" smtClean="0">
                <a:latin typeface="Times New Roman" panose="02020603050405020304" pitchFamily="18" charset="0"/>
                <a:cs typeface="Times New Roman" panose="02020603050405020304" pitchFamily="18" charset="0"/>
              </a:rPr>
              <a:t>, 1ns </a:t>
            </a:r>
            <a:r>
              <a:rPr lang="el-GR" dirty="0" smtClean="0">
                <a:latin typeface="Times New Roman" panose="02020603050405020304" pitchFamily="18" charset="0"/>
                <a:cs typeface="Times New Roman" panose="02020603050405020304" pitchFamily="18" charset="0"/>
              </a:rPr>
              <a:t>και 2</a:t>
            </a:r>
            <a:r>
              <a:rPr lang="en-US" dirty="0" smtClean="0">
                <a:latin typeface="Times New Roman" panose="02020603050405020304" pitchFamily="18" charset="0"/>
                <a:cs typeface="Times New Roman" panose="02020603050405020304" pitchFamily="18" charset="0"/>
              </a:rPr>
              <a:t>ns</a:t>
            </a:r>
            <a:endParaRPr lang="en-US" dirty="0">
              <a:latin typeface="Times New Roman" panose="02020603050405020304" pitchFamily="18" charset="0"/>
              <a:cs typeface="Times New Roman" panose="02020603050405020304" pitchFamily="18" charset="0"/>
            </a:endParaRPr>
          </a:p>
        </p:txBody>
      </p:sp>
      <p:sp>
        <p:nvSpPr>
          <p:cNvPr id="46" name="Rectangle 45"/>
          <p:cNvSpPr/>
          <p:nvPr/>
        </p:nvSpPr>
        <p:spPr>
          <a:xfrm>
            <a:off x="6258792" y="4899276"/>
            <a:ext cx="2285186" cy="923330"/>
          </a:xfrm>
          <a:prstGeom prst="rect">
            <a:avLst/>
          </a:prstGeom>
          <a:ln>
            <a:solidFill>
              <a:schemeClr val="accent1">
                <a:lumMod val="75000"/>
              </a:schemeClr>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Οι κορυφές προκύπτουν από τη μετάβαση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sym typeface="Wingdings" pitchFamily="2" charset="2"/>
              </a:rPr>
              <a:t>S</a:t>
            </a:r>
            <a:r>
              <a:rPr lang="en-US" baseline="-25000" dirty="0" smtClean="0">
                <a:latin typeface="Times New Roman" panose="02020603050405020304" pitchFamily="18" charset="0"/>
                <a:cs typeface="Times New Roman" panose="02020603050405020304" pitchFamily="18" charset="0"/>
                <a:sym typeface="Wingdings" pitchFamily="2" charset="2"/>
              </a:rPr>
              <a:t>1</a:t>
            </a:r>
            <a:r>
              <a:rPr lang="en-US" dirty="0" smtClean="0">
                <a:latin typeface="Times New Roman" panose="02020603050405020304" pitchFamily="18" charset="0"/>
                <a:cs typeface="Times New Roman" panose="02020603050405020304" pitchFamily="18" charset="0"/>
                <a:sym typeface="Wingdings" pitchFamily="2" charset="2"/>
              </a:rPr>
              <a:t>. </a:t>
            </a:r>
            <a:endParaRPr lang="en-US" dirty="0"/>
          </a:p>
        </p:txBody>
      </p:sp>
      <p:sp>
        <p:nvSpPr>
          <p:cNvPr id="55" name="Rectangle 54"/>
          <p:cNvSpPr/>
          <p:nvPr/>
        </p:nvSpPr>
        <p:spPr>
          <a:xfrm>
            <a:off x="8930063" y="2039680"/>
            <a:ext cx="2998177" cy="2862322"/>
          </a:xfrm>
          <a:prstGeom prst="rect">
            <a:avLst/>
          </a:prstGeom>
          <a:ln>
            <a:solidFill>
              <a:schemeClr val="accent1">
                <a:lumMod val="75000"/>
              </a:schemeClr>
            </a:solidFill>
          </a:ln>
        </p:spPr>
        <p:txBody>
          <a:bodyPr wrap="square">
            <a:spAutoFit/>
          </a:bodyPr>
          <a:lstStyle/>
          <a:p>
            <a:pPr algn="ctr">
              <a:defRPr/>
            </a:pPr>
            <a:r>
              <a:rPr lang="en-US" dirty="0" smtClean="0">
                <a:latin typeface="Times New Roman" panose="02020603050405020304" pitchFamily="18" charset="0"/>
                <a:cs typeface="Times New Roman" panose="02020603050405020304" pitchFamily="18" charset="0"/>
                <a:sym typeface="Wingdings" pitchFamily="2" charset="2"/>
              </a:rPr>
              <a:t>To </a:t>
            </a:r>
            <a:r>
              <a:rPr lang="el-GR" dirty="0" smtClean="0">
                <a:latin typeface="Times New Roman" panose="02020603050405020304" pitchFamily="18" charset="0"/>
                <a:cs typeface="Times New Roman" panose="02020603050405020304" pitchFamily="18" charset="0"/>
                <a:sym typeface="Wingdings" pitchFamily="2" charset="2"/>
              </a:rPr>
              <a:t>Δ</a:t>
            </a:r>
            <a:r>
              <a:rPr lang="en-US" dirty="0" smtClean="0">
                <a:latin typeface="Times New Roman" panose="02020603050405020304" pitchFamily="18" charset="0"/>
                <a:cs typeface="Times New Roman" panose="02020603050405020304" pitchFamily="18" charset="0"/>
                <a:sym typeface="Wingdings" pitchFamily="2" charset="2"/>
              </a:rPr>
              <a:t>OD </a:t>
            </a:r>
            <a:r>
              <a:rPr lang="el-GR" dirty="0" smtClean="0">
                <a:latin typeface="Times New Roman" panose="02020603050405020304" pitchFamily="18" charset="0"/>
                <a:cs typeface="Times New Roman" panose="02020603050405020304" pitchFamily="18" charset="0"/>
                <a:sym typeface="Wingdings" pitchFamily="2" charset="2"/>
              </a:rPr>
              <a:t>είναι θετικό γιατί την χρονική στιγμή </a:t>
            </a:r>
            <a:r>
              <a:rPr lang="en-US" dirty="0" smtClean="0">
                <a:latin typeface="Times New Roman" panose="02020603050405020304" pitchFamily="18" charset="0"/>
                <a:cs typeface="Times New Roman" panose="02020603050405020304" pitchFamily="18" charset="0"/>
                <a:sym typeface="Wingdings" pitchFamily="2" charset="2"/>
              </a:rPr>
              <a:t>t=0 </a:t>
            </a:r>
            <a:r>
              <a:rPr lang="el-GR" dirty="0" smtClean="0">
                <a:latin typeface="Times New Roman" panose="02020603050405020304" pitchFamily="18" charset="0"/>
                <a:cs typeface="Times New Roman" panose="02020603050405020304" pitchFamily="18" charset="0"/>
                <a:sym typeface="Wingdings" pitchFamily="2" charset="2"/>
              </a:rPr>
              <a:t>η </a:t>
            </a:r>
            <a:r>
              <a:rPr lang="en-US" dirty="0" smtClean="0">
                <a:latin typeface="Times New Roman" panose="02020603050405020304" pitchFamily="18" charset="0"/>
                <a:cs typeface="Times New Roman" panose="02020603050405020304" pitchFamily="18" charset="0"/>
                <a:sym typeface="Wingdings" pitchFamily="2" charset="2"/>
              </a:rPr>
              <a:t>pump </a:t>
            </a:r>
            <a:r>
              <a:rPr lang="el-GR" dirty="0" smtClean="0">
                <a:latin typeface="Times New Roman" panose="02020603050405020304" pitchFamily="18" charset="0"/>
                <a:cs typeface="Times New Roman" panose="02020603050405020304" pitchFamily="18" charset="0"/>
                <a:sym typeface="Wingdings" pitchFamily="2" charset="2"/>
              </a:rPr>
              <a:t>ανεβάζει πληθυσμό στην </a:t>
            </a:r>
            <a:r>
              <a:rPr lang="en-US" dirty="0" smtClean="0">
                <a:latin typeface="Times New Roman" panose="02020603050405020304" pitchFamily="18" charset="0"/>
                <a:cs typeface="Times New Roman" panose="02020603050405020304" pitchFamily="18" charset="0"/>
                <a:sym typeface="Wingdings" pitchFamily="2" charset="2"/>
              </a:rPr>
              <a:t>S</a:t>
            </a:r>
            <a:r>
              <a:rPr lang="en-US" baseline="-25000" dirty="0" smtClean="0">
                <a:latin typeface="Times New Roman" panose="02020603050405020304" pitchFamily="18" charset="0"/>
                <a:cs typeface="Times New Roman" panose="02020603050405020304" pitchFamily="18" charset="0"/>
                <a:sym typeface="Wingdings" pitchFamily="2" charset="2"/>
              </a:rPr>
              <a:t>1</a:t>
            </a:r>
            <a:r>
              <a:rPr lang="el-GR" baseline="-25000" dirty="0" smtClean="0">
                <a:latin typeface="Times New Roman" panose="02020603050405020304" pitchFamily="18" charset="0"/>
                <a:cs typeface="Times New Roman" panose="02020603050405020304" pitchFamily="18" charset="0"/>
                <a:sym typeface="Wingdings" pitchFamily="2" charset="2"/>
              </a:rPr>
              <a:t>,</a:t>
            </a:r>
            <a:r>
              <a:rPr lang="el-GR" dirty="0" smtClean="0">
                <a:latin typeface="Times New Roman" panose="02020603050405020304" pitchFamily="18" charset="0"/>
                <a:cs typeface="Times New Roman" panose="02020603050405020304" pitchFamily="18" charset="0"/>
                <a:sym typeface="Wingdings" pitchFamily="2" charset="2"/>
              </a:rPr>
              <a:t> οπότε η </a:t>
            </a:r>
            <a:r>
              <a:rPr lang="en-US" dirty="0" smtClean="0">
                <a:latin typeface="Times New Roman" panose="02020603050405020304" pitchFamily="18" charset="0"/>
                <a:cs typeface="Times New Roman" panose="02020603050405020304" pitchFamily="18" charset="0"/>
                <a:sym typeface="Wingdings" pitchFamily="2" charset="2"/>
              </a:rPr>
              <a:t>probe </a:t>
            </a:r>
            <a:r>
              <a:rPr lang="el-GR" dirty="0" smtClean="0">
                <a:latin typeface="Times New Roman" panose="02020603050405020304" pitchFamily="18" charset="0"/>
                <a:cs typeface="Times New Roman" panose="02020603050405020304" pitchFamily="18" charset="0"/>
                <a:sym typeface="Wingdings" pitchFamily="2" charset="2"/>
              </a:rPr>
              <a:t>δέσμη τον ανιχνεύει ωστόσο μετά από το πέρας του χρόνου ο πληθυσμός μειώνεται λόγο </a:t>
            </a:r>
            <a:r>
              <a:rPr lang="el-GR" dirty="0" err="1" smtClean="0">
                <a:latin typeface="Times New Roman" panose="02020603050405020304" pitchFamily="18" charset="0"/>
                <a:cs typeface="Times New Roman" panose="02020603050405020304" pitchFamily="18" charset="0"/>
                <a:sym typeface="Wingdings" pitchFamily="2" charset="2"/>
              </a:rPr>
              <a:t>αποδιέγερσης</a:t>
            </a:r>
            <a:r>
              <a:rPr lang="el-GR" dirty="0" smtClean="0">
                <a:latin typeface="Times New Roman" panose="02020603050405020304" pitchFamily="18" charset="0"/>
                <a:cs typeface="Times New Roman" panose="02020603050405020304" pitchFamily="18" charset="0"/>
                <a:sym typeface="Wingdings" pitchFamily="2" charset="2"/>
              </a:rPr>
              <a:t> οπότε η </a:t>
            </a:r>
            <a:r>
              <a:rPr lang="en-US" dirty="0" smtClean="0">
                <a:latin typeface="Times New Roman" panose="02020603050405020304" pitchFamily="18" charset="0"/>
                <a:cs typeface="Times New Roman" panose="02020603050405020304" pitchFamily="18" charset="0"/>
                <a:sym typeface="Wingdings" pitchFamily="2" charset="2"/>
              </a:rPr>
              <a:t>probe </a:t>
            </a:r>
            <a:r>
              <a:rPr lang="el-GR" dirty="0" err="1" smtClean="0">
                <a:latin typeface="Times New Roman" panose="02020603050405020304" pitchFamily="18" charset="0"/>
                <a:cs typeface="Times New Roman" panose="02020603050405020304" pitchFamily="18" charset="0"/>
                <a:sym typeface="Wingdings" pitchFamily="2" charset="2"/>
              </a:rPr>
              <a:t>ανιχνευει</a:t>
            </a:r>
            <a:r>
              <a:rPr lang="el-GR" dirty="0" smtClean="0">
                <a:latin typeface="Times New Roman" panose="02020603050405020304" pitchFamily="18" charset="0"/>
                <a:cs typeface="Times New Roman" panose="02020603050405020304" pitchFamily="18" charset="0"/>
                <a:sym typeface="Wingdings" pitchFamily="2" charset="2"/>
              </a:rPr>
              <a:t> λιγότερο πληθυσμό (μείωση του σήματος)</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r>
              <a:rPr lang="el-GR" sz="3500" dirty="0" smtClean="0">
                <a:latin typeface="Times New Roman" panose="02020603050405020304" pitchFamily="18" charset="0"/>
                <a:cs typeface="Times New Roman" panose="02020603050405020304" pitchFamily="18" charset="0"/>
              </a:rPr>
              <a:t>Μελέτη της Κινητικής της Μεταφοράς Ηλεκτρονίου με Ύπαρξη Μεταφοράς Πρωτονίου </a:t>
            </a:r>
            <a:endParaRPr lang="en-US" sz="35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stretch>
            <a:fillRect/>
          </a:stretch>
        </p:blipFill>
        <p:spPr>
          <a:xfrm>
            <a:off x="228599" y="1201036"/>
            <a:ext cx="2768142" cy="5528397"/>
          </a:xfrm>
          <a:prstGeom prst="rect">
            <a:avLst/>
          </a:prstGeom>
        </p:spPr>
      </p:pic>
      <p:sp>
        <p:nvSpPr>
          <p:cNvPr id="5" name="Rectangle 4"/>
          <p:cNvSpPr/>
          <p:nvPr/>
        </p:nvSpPr>
        <p:spPr>
          <a:xfrm>
            <a:off x="2961846" y="1240047"/>
            <a:ext cx="3045122" cy="738664"/>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rPr>
              <a:t>Γεμάτοι κύκλοι σήμα της </a:t>
            </a:r>
            <a:r>
              <a:rPr lang="el-GR" sz="1400" dirty="0" err="1" smtClean="0">
                <a:latin typeface="Times New Roman" panose="02020603050405020304" pitchFamily="18" charset="0"/>
                <a:cs typeface="Times New Roman" panose="02020603050405020304" pitchFamily="18" charset="0"/>
              </a:rPr>
              <a:t>πορφυρίνης</a:t>
            </a:r>
            <a:r>
              <a:rPr lang="el-GR" sz="1400" dirty="0" smtClean="0">
                <a:latin typeface="Times New Roman" panose="02020603050405020304" pitchFamily="18" charset="0"/>
                <a:cs typeface="Times New Roman" panose="02020603050405020304" pitchFamily="18" charset="0"/>
              </a:rPr>
              <a:t> </a:t>
            </a:r>
          </a:p>
          <a:p>
            <a:pPr algn="ctr"/>
            <a:r>
              <a:rPr lang="el-GR" sz="1400" dirty="0" err="1" smtClean="0">
                <a:latin typeface="Times New Roman" panose="02020603050405020304" pitchFamily="18" charset="0"/>
                <a:cs typeface="Times New Roman" panose="02020603050405020304" pitchFamily="18" charset="0"/>
              </a:rPr>
              <a:t>Αδειοι</a:t>
            </a:r>
            <a:r>
              <a:rPr lang="el-GR" sz="1400" dirty="0" smtClean="0">
                <a:latin typeface="Times New Roman" panose="02020603050405020304" pitchFamily="18" charset="0"/>
                <a:cs typeface="Times New Roman" panose="02020603050405020304" pitchFamily="18" charset="0"/>
              </a:rPr>
              <a:t> κύκλοι σήμα της </a:t>
            </a:r>
            <a:r>
              <a:rPr lang="el-GR" sz="1400" dirty="0" err="1" smtClean="0">
                <a:latin typeface="Times New Roman" panose="02020603050405020304" pitchFamily="18" charset="0"/>
                <a:cs typeface="Times New Roman" panose="02020603050405020304" pitchFamily="18" charset="0"/>
              </a:rPr>
              <a:t>πορφυρίνης</a:t>
            </a:r>
            <a:r>
              <a:rPr lang="el-GR" sz="1400" dirty="0" smtClean="0">
                <a:latin typeface="Times New Roman" panose="02020603050405020304" pitchFamily="18" charset="0"/>
                <a:cs typeface="Times New Roman" panose="02020603050405020304" pitchFamily="18" charset="0"/>
              </a:rPr>
              <a:t> με </a:t>
            </a:r>
            <a:r>
              <a:rPr lang="el-GR" sz="1400" dirty="0" err="1" smtClean="0">
                <a:latin typeface="Times New Roman" panose="02020603050405020304" pitchFamily="18" charset="0"/>
                <a:cs typeface="Times New Roman" panose="02020603050405020304" pitchFamily="18" charset="0"/>
              </a:rPr>
              <a:t>ναφθαλικό</a:t>
            </a:r>
            <a:r>
              <a:rPr lang="el-GR" sz="1400" dirty="0" smtClean="0">
                <a:latin typeface="Times New Roman" panose="02020603050405020304" pitchFamily="18" charset="0"/>
                <a:cs typeface="Times New Roman" panose="02020603050405020304" pitchFamily="18" charset="0"/>
              </a:rPr>
              <a:t> </a:t>
            </a:r>
            <a:r>
              <a:rPr lang="el-GR" sz="1400" dirty="0" err="1" smtClean="0">
                <a:latin typeface="Times New Roman" panose="02020603050405020304" pitchFamily="18" charset="0"/>
                <a:cs typeface="Times New Roman" panose="02020603050405020304" pitchFamily="18" charset="0"/>
              </a:rPr>
              <a:t>διιμίδιο</a:t>
            </a:r>
            <a:r>
              <a:rPr lang="el-GR" sz="1400" dirty="0" smtClean="0">
                <a:latin typeface="Times New Roman" panose="02020603050405020304" pitchFamily="18" charset="0"/>
                <a:cs typeface="Times New Roman" panose="02020603050405020304" pitchFamily="18" charset="0"/>
              </a:rPr>
              <a:t> (με μεθυλένιο)</a:t>
            </a:r>
            <a:endParaRPr lang="en-US" sz="1400" dirty="0" smtClean="0">
              <a:latin typeface="Times New Roman" panose="02020603050405020304" pitchFamily="18" charset="0"/>
              <a:cs typeface="Times New Roman" panose="02020603050405020304" pitchFamily="18" charset="0"/>
            </a:endParaRPr>
          </a:p>
        </p:txBody>
      </p:sp>
      <p:cxnSp>
        <p:nvCxnSpPr>
          <p:cNvPr id="6" name="Straight Arrow Connector 5"/>
          <p:cNvCxnSpPr>
            <a:stCxn id="5" idx="1"/>
          </p:cNvCxnSpPr>
          <p:nvPr/>
        </p:nvCxnSpPr>
        <p:spPr>
          <a:xfrm flipH="1">
            <a:off x="1608992" y="1609379"/>
            <a:ext cx="1352854" cy="69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17059" y="2461477"/>
            <a:ext cx="1452113" cy="307777"/>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rPr>
              <a:t>λ</a:t>
            </a:r>
            <a:r>
              <a:rPr lang="en-US" sz="1400" baseline="-25000" dirty="0" smtClean="0">
                <a:latin typeface="Times New Roman" panose="02020603050405020304" pitchFamily="18" charset="0"/>
                <a:cs typeface="Times New Roman" panose="02020603050405020304" pitchFamily="18" charset="0"/>
              </a:rPr>
              <a:t>pr</a:t>
            </a:r>
            <a:r>
              <a:rPr lang="en-US" sz="1400" dirty="0" smtClean="0">
                <a:latin typeface="Times New Roman" panose="02020603050405020304" pitchFamily="18" charset="0"/>
                <a:cs typeface="Times New Roman" panose="02020603050405020304" pitchFamily="18" charset="0"/>
              </a:rPr>
              <a:t>= 615nm</a:t>
            </a:r>
            <a:endParaRPr lang="en-US" sz="1400" dirty="0">
              <a:latin typeface="Times New Roman" panose="02020603050405020304" pitchFamily="18" charset="0"/>
              <a:cs typeface="Times New Roman" panose="02020603050405020304" pitchFamily="18" charset="0"/>
            </a:endParaRPr>
          </a:p>
        </p:txBody>
      </p:sp>
      <p:sp>
        <p:nvSpPr>
          <p:cNvPr id="10" name="Rectangle 9"/>
          <p:cNvSpPr/>
          <p:nvPr/>
        </p:nvSpPr>
        <p:spPr>
          <a:xfrm>
            <a:off x="2914183" y="4330533"/>
            <a:ext cx="1452113" cy="307777"/>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rPr>
              <a:t>λ</a:t>
            </a:r>
            <a:r>
              <a:rPr lang="en-US" sz="1400" baseline="-25000" dirty="0" smtClean="0">
                <a:latin typeface="Times New Roman" panose="02020603050405020304" pitchFamily="18" charset="0"/>
                <a:cs typeface="Times New Roman" panose="02020603050405020304" pitchFamily="18" charset="0"/>
              </a:rPr>
              <a:t>pr</a:t>
            </a:r>
            <a:r>
              <a:rPr lang="en-US" sz="1400" dirty="0" smtClean="0">
                <a:latin typeface="Times New Roman" panose="02020603050405020304" pitchFamily="18" charset="0"/>
                <a:cs typeface="Times New Roman" panose="02020603050405020304" pitchFamily="18" charset="0"/>
              </a:rPr>
              <a:t>= 6</a:t>
            </a:r>
            <a:r>
              <a:rPr lang="el-GR" sz="1400" dirty="0" smtClean="0">
                <a:latin typeface="Times New Roman" panose="02020603050405020304" pitchFamily="18" charset="0"/>
                <a:cs typeface="Times New Roman" panose="02020603050405020304" pitchFamily="18" charset="0"/>
              </a:rPr>
              <a:t>60</a:t>
            </a:r>
            <a:r>
              <a:rPr lang="en-US" sz="1400" dirty="0" smtClean="0">
                <a:latin typeface="Times New Roman" panose="02020603050405020304" pitchFamily="18" charset="0"/>
                <a:cs typeface="Times New Roman" panose="02020603050405020304" pitchFamily="18" charset="0"/>
              </a:rPr>
              <a:t>nm</a:t>
            </a:r>
            <a:endParaRPr lang="en-US" sz="1400" dirty="0">
              <a:latin typeface="Times New Roman" panose="02020603050405020304" pitchFamily="18" charset="0"/>
              <a:cs typeface="Times New Roman" panose="02020603050405020304" pitchFamily="18" charset="0"/>
            </a:endParaRPr>
          </a:p>
        </p:txBody>
      </p:sp>
      <p:sp>
        <p:nvSpPr>
          <p:cNvPr id="11" name="Rectangle 10"/>
          <p:cNvSpPr/>
          <p:nvPr/>
        </p:nvSpPr>
        <p:spPr>
          <a:xfrm>
            <a:off x="2931436" y="6211092"/>
            <a:ext cx="1452113" cy="307777"/>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rPr>
              <a:t>λ</a:t>
            </a:r>
            <a:r>
              <a:rPr lang="en-US" sz="1400" baseline="-25000" dirty="0" smtClean="0">
                <a:latin typeface="Times New Roman" panose="02020603050405020304" pitchFamily="18" charset="0"/>
                <a:cs typeface="Times New Roman" panose="02020603050405020304" pitchFamily="18" charset="0"/>
              </a:rPr>
              <a:t>pr</a:t>
            </a:r>
            <a:r>
              <a:rPr lang="en-US" sz="1400" dirty="0" smtClean="0">
                <a:latin typeface="Times New Roman" panose="02020603050405020304" pitchFamily="18" charset="0"/>
                <a:cs typeface="Times New Roman" panose="02020603050405020304" pitchFamily="18" charset="0"/>
              </a:rPr>
              <a:t>= 6</a:t>
            </a:r>
            <a:r>
              <a:rPr lang="el-GR" sz="1400" dirty="0" smtClean="0">
                <a:latin typeface="Times New Roman" panose="02020603050405020304" pitchFamily="18" charset="0"/>
                <a:cs typeface="Times New Roman" panose="02020603050405020304" pitchFamily="18" charset="0"/>
              </a:rPr>
              <a:t>50</a:t>
            </a:r>
            <a:r>
              <a:rPr lang="en-US" sz="1400" dirty="0" smtClean="0">
                <a:latin typeface="Times New Roman" panose="02020603050405020304" pitchFamily="18" charset="0"/>
                <a:cs typeface="Times New Roman" panose="02020603050405020304" pitchFamily="18" charset="0"/>
              </a:rPr>
              <a:t>nm</a:t>
            </a:r>
            <a:endParaRPr lang="en-US" sz="1400" dirty="0">
              <a:latin typeface="Times New Roman" panose="02020603050405020304" pitchFamily="18" charset="0"/>
              <a:cs typeface="Times New Roman" panose="02020603050405020304" pitchFamily="18" charset="0"/>
            </a:endParaRPr>
          </a:p>
        </p:txBody>
      </p:sp>
      <p:sp>
        <p:nvSpPr>
          <p:cNvPr id="12" name="Rectangle 11"/>
          <p:cNvSpPr/>
          <p:nvPr/>
        </p:nvSpPr>
        <p:spPr>
          <a:xfrm>
            <a:off x="6180993" y="930422"/>
            <a:ext cx="5678373" cy="954107"/>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rPr>
              <a:t>Η απόσβεση της </a:t>
            </a:r>
            <a:r>
              <a:rPr lang="el-GR" sz="1400" dirty="0" err="1" smtClean="0">
                <a:latin typeface="Times New Roman" panose="02020603050405020304" pitchFamily="18" charset="0"/>
                <a:cs typeface="Times New Roman" panose="02020603050405020304" pitchFamily="18" charset="0"/>
              </a:rPr>
              <a:t>πορφυρίνης</a:t>
            </a:r>
            <a:r>
              <a:rPr lang="el-GR" sz="1400" dirty="0" smtClean="0">
                <a:latin typeface="Times New Roman" panose="02020603050405020304" pitchFamily="18" charset="0"/>
                <a:cs typeface="Times New Roman" panose="02020603050405020304" pitchFamily="18" charset="0"/>
              </a:rPr>
              <a:t> προκύπτει λόγο </a:t>
            </a:r>
            <a:r>
              <a:rPr lang="el-GR" sz="1400" dirty="0" err="1" smtClean="0">
                <a:latin typeface="Times New Roman" panose="02020603050405020304" pitchFamily="18" charset="0"/>
                <a:cs typeface="Times New Roman" panose="02020603050405020304" pitchFamily="18" charset="0"/>
              </a:rPr>
              <a:t>διασυστηματικής</a:t>
            </a:r>
            <a:r>
              <a:rPr lang="el-GR" sz="1400" dirty="0" smtClean="0">
                <a:latin typeface="Times New Roman" panose="02020603050405020304" pitchFamily="18" charset="0"/>
                <a:cs typeface="Times New Roman" panose="02020603050405020304" pitchFamily="18" charset="0"/>
              </a:rPr>
              <a:t> </a:t>
            </a:r>
            <a:r>
              <a:rPr lang="el-GR" sz="1400" dirty="0" err="1" smtClean="0">
                <a:latin typeface="Times New Roman" panose="02020603050405020304" pitchFamily="18" charset="0"/>
                <a:cs typeface="Times New Roman" panose="02020603050405020304" pitchFamily="18" charset="0"/>
              </a:rPr>
              <a:t>διαστάυρωσης</a:t>
            </a:r>
            <a:r>
              <a:rPr lang="el-GR"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a:t>
            </a:r>
            <a:r>
              <a:rPr lang="en-US" sz="1400" baseline="-25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sym typeface="Wingdings" pitchFamily="2" charset="2"/>
              </a:rPr>
              <a:t>T</a:t>
            </a:r>
            <a:r>
              <a:rPr lang="en-US" sz="1400" baseline="-25000" dirty="0" smtClean="0">
                <a:latin typeface="Times New Roman" panose="02020603050405020304" pitchFamily="18" charset="0"/>
                <a:cs typeface="Times New Roman" panose="02020603050405020304" pitchFamily="18" charset="0"/>
                <a:sym typeface="Wingdings" pitchFamily="2" charset="2"/>
              </a:rPr>
              <a:t>1 </a:t>
            </a:r>
            <a:r>
              <a:rPr lang="en-US" sz="1400" dirty="0" smtClean="0">
                <a:latin typeface="Times New Roman" panose="02020603050405020304" pitchFamily="18" charset="0"/>
                <a:cs typeface="Times New Roman" panose="02020603050405020304" pitchFamily="18" charset="0"/>
                <a:sym typeface="Wingdings" pitchFamily="2" charset="2"/>
              </a:rPr>
              <a:t> </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Ισχυρό σήμα που καλύπτει τη μεταφορά ηλεκτρονίου λόγο μεταφοράς πρωτονίου</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
        <p:nvSpPr>
          <p:cNvPr id="13" name="Rectangle 12"/>
          <p:cNvSpPr/>
          <p:nvPr/>
        </p:nvSpPr>
        <p:spPr>
          <a:xfrm>
            <a:off x="6180993" y="1916455"/>
            <a:ext cx="5678373" cy="2031325"/>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Επιλογή συγκεκριμένου </a:t>
            </a:r>
            <a:r>
              <a:rPr lang="el-GR" sz="1400" dirty="0" err="1" smtClean="0">
                <a:latin typeface="Times New Roman" panose="02020603050405020304" pitchFamily="18" charset="0"/>
                <a:cs typeface="Times New Roman" panose="02020603050405020304" pitchFamily="18" charset="0"/>
                <a:sym typeface="Wingdings" pitchFamily="2" charset="2"/>
              </a:rPr>
              <a:t>μήκου</a:t>
            </a:r>
            <a:r>
              <a:rPr lang="el-GR" sz="1400" dirty="0" smtClean="0">
                <a:latin typeface="Times New Roman" panose="02020603050405020304" pitchFamily="18" charset="0"/>
                <a:cs typeface="Times New Roman" panose="02020603050405020304" pitchFamily="18" charset="0"/>
                <a:sym typeface="Wingdings" pitchFamily="2" charset="2"/>
              </a:rPr>
              <a:t> </a:t>
            </a:r>
            <a:r>
              <a:rPr lang="el-GR" sz="1400" dirty="0" err="1" smtClean="0">
                <a:latin typeface="Times New Roman" panose="02020603050405020304" pitchFamily="18" charset="0"/>
                <a:cs typeface="Times New Roman" panose="02020603050405020304" pitchFamily="18" charset="0"/>
                <a:sym typeface="Wingdings" pitchFamily="2" charset="2"/>
              </a:rPr>
              <a:t>κύματου</a:t>
            </a:r>
            <a:r>
              <a:rPr lang="el-GR" sz="1400" dirty="0" smtClean="0">
                <a:latin typeface="Times New Roman" panose="02020603050405020304" pitchFamily="18" charset="0"/>
                <a:cs typeface="Times New Roman" panose="02020603050405020304" pitchFamily="18" charset="0"/>
                <a:sym typeface="Wingdings" pitchFamily="2" charset="2"/>
              </a:rPr>
              <a:t> για να μειωθεί η απορρόφηση στο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1 </a:t>
            </a:r>
            <a:r>
              <a:rPr lang="el-GR" sz="1400" dirty="0" smtClean="0">
                <a:latin typeface="Times New Roman" panose="02020603050405020304" pitchFamily="18" charset="0"/>
                <a:cs typeface="Times New Roman" panose="02020603050405020304" pitchFamily="18" charset="0"/>
                <a:sym typeface="Wingdings" pitchFamily="2" charset="2"/>
              </a:rPr>
              <a:t>και το </a:t>
            </a:r>
            <a:r>
              <a:rPr lang="en-US" sz="1400" dirty="0" smtClean="0">
                <a:latin typeface="Times New Roman" panose="02020603050405020304" pitchFamily="18" charset="0"/>
                <a:cs typeface="Times New Roman" panose="02020603050405020304" pitchFamily="18" charset="0"/>
                <a:sym typeface="Wingdings" pitchFamily="2" charset="2"/>
              </a:rPr>
              <a:t>T</a:t>
            </a:r>
            <a:r>
              <a:rPr lang="en-US" sz="1400" baseline="-25000" dirty="0" smtClean="0">
                <a:latin typeface="Times New Roman" panose="02020603050405020304" pitchFamily="18" charset="0"/>
                <a:cs typeface="Times New Roman" panose="02020603050405020304" pitchFamily="18" charset="0"/>
                <a:sym typeface="Wingdings" pitchFamily="2" charset="2"/>
              </a:rPr>
              <a:t>1</a:t>
            </a:r>
            <a:r>
              <a:rPr lang="en-US" sz="1400" dirty="0" smtClean="0">
                <a:latin typeface="Times New Roman" panose="02020603050405020304" pitchFamily="18" charset="0"/>
                <a:cs typeface="Times New Roman" panose="02020603050405020304" pitchFamily="18" charset="0"/>
                <a:sym typeface="Wingdings" pitchFamily="2" charset="2"/>
              </a:rPr>
              <a:t> </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Ύπαρξη εξαναγκασμένης εκπομπής (περιπλέκει το σήμα) (αύξηση του σήματος λόγο αύξησης του πληθυσμού της </a:t>
            </a:r>
            <a:r>
              <a:rPr lang="en-US" sz="1400" dirty="0" smtClean="0">
                <a:latin typeface="Times New Roman" panose="02020603050405020304" pitchFamily="18" charset="0"/>
                <a:cs typeface="Times New Roman" panose="02020603050405020304" pitchFamily="18" charset="0"/>
                <a:sym typeface="Wingdings" pitchFamily="2" charset="2"/>
              </a:rPr>
              <a:t>T</a:t>
            </a:r>
            <a:r>
              <a:rPr lang="en-US" sz="1400" baseline="-25000" dirty="0" smtClean="0">
                <a:latin typeface="Times New Roman" panose="02020603050405020304" pitchFamily="18" charset="0"/>
                <a:cs typeface="Times New Roman" panose="02020603050405020304" pitchFamily="18" charset="0"/>
                <a:sym typeface="Wingdings" pitchFamily="2" charset="2"/>
              </a:rPr>
              <a:t>1 </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από την εξαναγκασμένη εκπομπή)</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Ωστόσο παρατηρούμε μια αύξηση και μια μείωση σήματος για το </a:t>
            </a:r>
            <a:r>
              <a:rPr lang="el-GR" sz="1400" dirty="0" err="1" smtClean="0">
                <a:latin typeface="Times New Roman" panose="02020603050405020304" pitchFamily="18" charset="0"/>
                <a:cs typeface="Times New Roman" panose="02020603050405020304" pitchFamily="18" charset="0"/>
                <a:sym typeface="Wingdings" pitchFamily="2" charset="2"/>
              </a:rPr>
              <a:t>σύμπλοκο</a:t>
            </a:r>
            <a:r>
              <a:rPr lang="el-GR" sz="1400" dirty="0" smtClean="0">
                <a:latin typeface="Times New Roman" panose="02020603050405020304" pitchFamily="18" charset="0"/>
                <a:cs typeface="Times New Roman" panose="02020603050405020304" pitchFamily="18" charset="0"/>
                <a:sym typeface="Wingdings" pitchFamily="2" charset="2"/>
              </a:rPr>
              <a:t>. Λόγο σχηματισμού της </a:t>
            </a:r>
            <a:r>
              <a:rPr lang="el-GR" sz="1400" dirty="0" err="1" smtClean="0">
                <a:latin typeface="Times New Roman" panose="02020603050405020304" pitchFamily="18" charset="0"/>
                <a:cs typeface="Times New Roman" panose="02020603050405020304" pitchFamily="18" charset="0"/>
                <a:sym typeface="Wingdings" pitchFamily="2" charset="2"/>
              </a:rPr>
              <a:t>κατιοντικής</a:t>
            </a:r>
            <a:r>
              <a:rPr lang="el-GR" sz="1400" dirty="0" smtClean="0">
                <a:latin typeface="Times New Roman" panose="02020603050405020304" pitchFamily="18" charset="0"/>
                <a:cs typeface="Times New Roman" panose="02020603050405020304" pitchFamily="18" charset="0"/>
                <a:sym typeface="Wingdings" pitchFamily="2" charset="2"/>
              </a:rPr>
              <a:t> ρίζας της </a:t>
            </a:r>
            <a:r>
              <a:rPr lang="el-GR" sz="1400" dirty="0" err="1" smtClean="0">
                <a:latin typeface="Times New Roman" panose="02020603050405020304" pitchFamily="18" charset="0"/>
                <a:cs typeface="Times New Roman" panose="02020603050405020304" pitchFamily="18" charset="0"/>
                <a:sym typeface="Wingdings" pitchFamily="2" charset="2"/>
              </a:rPr>
              <a:t>πορφυρίνης</a:t>
            </a:r>
            <a:r>
              <a:rPr lang="el-GR" sz="1400" dirty="0" smtClean="0">
                <a:latin typeface="Times New Roman" panose="02020603050405020304" pitchFamily="18" charset="0"/>
                <a:cs typeface="Times New Roman" panose="02020603050405020304" pitchFamily="18" charset="0"/>
                <a:sym typeface="Wingdings" pitchFamily="2" charset="2"/>
              </a:rPr>
              <a:t> (</a:t>
            </a:r>
            <a:r>
              <a:rPr lang="el-GR" sz="1400" dirty="0" err="1" smtClean="0">
                <a:latin typeface="Times New Roman" panose="02020603050405020304" pitchFamily="18" charset="0"/>
                <a:cs typeface="Times New Roman" panose="02020603050405020304" pitchFamily="18" charset="0"/>
                <a:sym typeface="Wingdings" pitchFamily="2" charset="2"/>
              </a:rPr>
              <a:t>αυξηση</a:t>
            </a:r>
            <a:r>
              <a:rPr lang="el-GR" sz="1400" dirty="0" smtClean="0">
                <a:latin typeface="Times New Roman" panose="02020603050405020304" pitchFamily="18" charset="0"/>
                <a:cs typeface="Times New Roman" panose="02020603050405020304" pitchFamily="18" charset="0"/>
                <a:sym typeface="Wingdings" pitchFamily="2" charset="2"/>
              </a:rPr>
              <a:t> σήματος) και έπειτα λόγο εξαφάνισης της (μείωση σήματος)</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Ωστόσο η ανάλυση είναι περίπλοκη</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
        <p:nvSpPr>
          <p:cNvPr id="14" name="Rectangle 13"/>
          <p:cNvSpPr/>
          <p:nvPr/>
        </p:nvSpPr>
        <p:spPr>
          <a:xfrm>
            <a:off x="6183924" y="3985579"/>
            <a:ext cx="5678373" cy="1384995"/>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Επιλογή του λ=650</a:t>
            </a:r>
            <a:r>
              <a:rPr lang="en-US" sz="1400" dirty="0" smtClean="0">
                <a:latin typeface="Times New Roman" panose="02020603050405020304" pitchFamily="18" charset="0"/>
                <a:cs typeface="Times New Roman" panose="02020603050405020304" pitchFamily="18" charset="0"/>
                <a:sym typeface="Wingdings" pitchFamily="2" charset="2"/>
              </a:rPr>
              <a:t>nm </a:t>
            </a:r>
            <a:r>
              <a:rPr lang="el-GR" sz="1400" dirty="0" smtClean="0">
                <a:latin typeface="Times New Roman" panose="02020603050405020304" pitchFamily="18" charset="0"/>
                <a:cs typeface="Times New Roman" panose="02020603050405020304" pitchFamily="18" charset="0"/>
                <a:sym typeface="Wingdings" pitchFamily="2" charset="2"/>
              </a:rPr>
              <a:t>γιατί εκεί έχουμε το </a:t>
            </a:r>
            <a:r>
              <a:rPr lang="el-GR" sz="1400" dirty="0" err="1" smtClean="0">
                <a:latin typeface="Times New Roman" panose="02020603050405020304" pitchFamily="18" charset="0"/>
                <a:cs typeface="Times New Roman" panose="02020603050405020304" pitchFamily="18" charset="0"/>
                <a:sym typeface="Wingdings" pitchFamily="2" charset="2"/>
              </a:rPr>
              <a:t>ισοσβεστικό</a:t>
            </a:r>
            <a:r>
              <a:rPr lang="el-GR" sz="1400" dirty="0" smtClean="0">
                <a:latin typeface="Times New Roman" panose="02020603050405020304" pitchFamily="18" charset="0"/>
                <a:cs typeface="Times New Roman" panose="02020603050405020304" pitchFamily="18" charset="0"/>
                <a:sym typeface="Wingdings" pitchFamily="2" charset="2"/>
              </a:rPr>
              <a:t> σημείο δηλαδή η αύξηση και η μείωση του πληθυσμού γίνεται με τον ίδιο ρυθμό στο επίπεδο Τ</a:t>
            </a:r>
            <a:r>
              <a:rPr lang="el-GR" sz="1400" baseline="-25000" dirty="0" smtClean="0">
                <a:latin typeface="Times New Roman" panose="02020603050405020304" pitchFamily="18" charset="0"/>
                <a:cs typeface="Times New Roman" panose="02020603050405020304" pitchFamily="18" charset="0"/>
                <a:sym typeface="Wingdings" pitchFamily="2" charset="2"/>
              </a:rPr>
              <a:t>1</a:t>
            </a:r>
            <a:r>
              <a:rPr lang="el-GR" sz="1400" dirty="0" smtClean="0">
                <a:latin typeface="Times New Roman" panose="02020603050405020304" pitchFamily="18" charset="0"/>
                <a:cs typeface="Times New Roman" panose="02020603050405020304" pitchFamily="18" charset="0"/>
                <a:sym typeface="Wingdings" pitchFamily="2" charset="2"/>
              </a:rPr>
              <a:t> (μείωση της απορρόφησης)</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Αύξηση και μείωση του Δ</a:t>
            </a:r>
            <a:r>
              <a:rPr lang="en-US" sz="1400" dirty="0" smtClean="0">
                <a:latin typeface="Times New Roman" panose="02020603050405020304" pitchFamily="18" charset="0"/>
                <a:cs typeface="Times New Roman" panose="02020603050405020304" pitchFamily="18" charset="0"/>
                <a:sym typeface="Wingdings" pitchFamily="2" charset="2"/>
              </a:rPr>
              <a:t>OD </a:t>
            </a:r>
            <a:r>
              <a:rPr lang="el-GR" sz="1400" dirty="0" smtClean="0">
                <a:latin typeface="Times New Roman" panose="02020603050405020304" pitchFamily="18" charset="0"/>
                <a:cs typeface="Times New Roman" panose="02020603050405020304" pitchFamily="18" charset="0"/>
                <a:sym typeface="Wingdings" pitchFamily="2" charset="2"/>
              </a:rPr>
              <a:t>για ο </a:t>
            </a:r>
            <a:r>
              <a:rPr lang="el-GR" sz="1400" dirty="0" err="1" smtClean="0">
                <a:latin typeface="Times New Roman" panose="02020603050405020304" pitchFamily="18" charset="0"/>
                <a:cs typeface="Times New Roman" panose="02020603050405020304" pitchFamily="18" charset="0"/>
                <a:sym typeface="Wingdings" pitchFamily="2" charset="2"/>
              </a:rPr>
              <a:t>σύμπλοκο</a:t>
            </a:r>
            <a:r>
              <a:rPr lang="el-GR" sz="1400" dirty="0" smtClean="0">
                <a:latin typeface="Times New Roman" panose="02020603050405020304" pitchFamily="18" charset="0"/>
                <a:cs typeface="Times New Roman" panose="02020603050405020304" pitchFamily="18" charset="0"/>
                <a:sym typeface="Wingdings" pitchFamily="2" charset="2"/>
              </a:rPr>
              <a:t> λόγο σχηματισμού της </a:t>
            </a:r>
            <a:r>
              <a:rPr lang="el-GR" sz="1400" dirty="0" err="1" smtClean="0">
                <a:latin typeface="Times New Roman" panose="02020603050405020304" pitchFamily="18" charset="0"/>
                <a:cs typeface="Times New Roman" panose="02020603050405020304" pitchFamily="18" charset="0"/>
                <a:sym typeface="Wingdings" pitchFamily="2" charset="2"/>
              </a:rPr>
              <a:t>κατιοντικής</a:t>
            </a:r>
            <a:r>
              <a:rPr lang="el-GR" sz="1400" dirty="0" smtClean="0">
                <a:latin typeface="Times New Roman" panose="02020603050405020304" pitchFamily="18" charset="0"/>
                <a:cs typeface="Times New Roman" panose="02020603050405020304" pitchFamily="18" charset="0"/>
                <a:sym typeface="Wingdings" pitchFamily="2" charset="2"/>
              </a:rPr>
              <a:t> ρίζας της </a:t>
            </a:r>
            <a:r>
              <a:rPr lang="el-GR" sz="1400" dirty="0" err="1" smtClean="0">
                <a:latin typeface="Times New Roman" panose="02020603050405020304" pitchFamily="18" charset="0"/>
                <a:cs typeface="Times New Roman" panose="02020603050405020304" pitchFamily="18" charset="0"/>
                <a:sym typeface="Wingdings" pitchFamily="2" charset="2"/>
              </a:rPr>
              <a:t>πορφυρίνης</a:t>
            </a:r>
            <a:r>
              <a:rPr lang="el-GR" sz="1400" dirty="0" smtClean="0">
                <a:latin typeface="Times New Roman" panose="02020603050405020304" pitchFamily="18" charset="0"/>
                <a:cs typeface="Times New Roman" panose="02020603050405020304" pitchFamily="18" charset="0"/>
                <a:sym typeface="Wingdings" pitchFamily="2" charset="2"/>
              </a:rPr>
              <a:t>.</a:t>
            </a:r>
          </a:p>
          <a:p>
            <a:pPr algn="ctr">
              <a:buFont typeface="Arial" pitchFamily="34" charset="0"/>
              <a:buChar char="•"/>
            </a:pP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
        <p:nvSpPr>
          <p:cNvPr id="15" name="Rectangle 14"/>
          <p:cNvSpPr/>
          <p:nvPr/>
        </p:nvSpPr>
        <p:spPr>
          <a:xfrm>
            <a:off x="6169270" y="5430448"/>
            <a:ext cx="5678373" cy="1384995"/>
          </a:xfrm>
          <a:prstGeom prst="rect">
            <a:avLst/>
          </a:prstGeom>
          <a:ln>
            <a:solidFill>
              <a:srgbClr val="FF0000"/>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Σταθερά ταχύτητας της μεταφοράς ηλεκτρονίου με ύπαρξη μεταφοράς πρωτονίου: </a:t>
            </a:r>
            <a:r>
              <a:rPr lang="en-US" sz="1400" dirty="0" err="1" smtClean="0">
                <a:latin typeface="Times New Roman" panose="02020603050405020304" pitchFamily="18" charset="0"/>
                <a:cs typeface="Times New Roman" panose="02020603050405020304" pitchFamily="18" charset="0"/>
                <a:sym typeface="Wingdings" pitchFamily="2" charset="2"/>
              </a:rPr>
              <a:t>k</a:t>
            </a:r>
            <a:r>
              <a:rPr lang="en-US" sz="1400" baseline="-25000" dirty="0" err="1" smtClean="0">
                <a:latin typeface="Times New Roman" panose="02020603050405020304" pitchFamily="18" charset="0"/>
                <a:cs typeface="Times New Roman" panose="02020603050405020304" pitchFamily="18" charset="0"/>
                <a:sym typeface="Wingdings" pitchFamily="2" charset="2"/>
              </a:rPr>
              <a:t>PCET</a:t>
            </a:r>
            <a:r>
              <a:rPr lang="en-US" sz="1400" baseline="-25000" dirty="0" smtClean="0">
                <a:latin typeface="Times New Roman" panose="02020603050405020304" pitchFamily="18" charset="0"/>
                <a:cs typeface="Times New Roman" panose="02020603050405020304" pitchFamily="18" charset="0"/>
                <a:sym typeface="Wingdings" pitchFamily="2" charset="2"/>
              </a:rPr>
              <a:t> </a:t>
            </a:r>
            <a:r>
              <a:rPr lang="en-US" sz="1400" dirty="0" smtClean="0">
                <a:latin typeface="Times New Roman" panose="02020603050405020304" pitchFamily="18" charset="0"/>
                <a:cs typeface="Times New Roman" panose="02020603050405020304" pitchFamily="18" charset="0"/>
                <a:sym typeface="Wingdings" pitchFamily="2" charset="2"/>
              </a:rPr>
              <a:t>= (9±1)x10</a:t>
            </a:r>
            <a:r>
              <a:rPr lang="en-US" sz="1400" baseline="30000" dirty="0" smtClean="0">
                <a:latin typeface="Times New Roman" panose="02020603050405020304" pitchFamily="18" charset="0"/>
                <a:cs typeface="Times New Roman" panose="02020603050405020304" pitchFamily="18" charset="0"/>
                <a:sym typeface="Wingdings" pitchFamily="2" charset="2"/>
              </a:rPr>
              <a:t>8</a:t>
            </a:r>
            <a:r>
              <a:rPr lang="en-US" sz="1400" baseline="-25000" dirty="0" smtClean="0">
                <a:latin typeface="Times New Roman" panose="02020603050405020304" pitchFamily="18" charset="0"/>
                <a:cs typeface="Times New Roman" panose="02020603050405020304" pitchFamily="18" charset="0"/>
                <a:sym typeface="Wingdings" pitchFamily="2" charset="2"/>
              </a:rPr>
              <a:t>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30000" dirty="0" smtClean="0">
                <a:latin typeface="Times New Roman" panose="02020603050405020304" pitchFamily="18" charset="0"/>
                <a:cs typeface="Times New Roman" panose="02020603050405020304" pitchFamily="18" charset="0"/>
                <a:sym typeface="Wingdings" pitchFamily="2" charset="2"/>
              </a:rPr>
              <a:t>-1 </a:t>
            </a:r>
            <a:r>
              <a:rPr lang="en-US" sz="1400" dirty="0" smtClean="0">
                <a:latin typeface="Times New Roman" panose="02020603050405020304" pitchFamily="18" charset="0"/>
                <a:cs typeface="Times New Roman" panose="02020603050405020304" pitchFamily="18" charset="0"/>
                <a:sym typeface="Wingdings" pitchFamily="2" charset="2"/>
              </a:rPr>
              <a:t> </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2 τάξεις αργότερη από την κινητική όταν υπάρχει ομοιοπολική σύνδεση μεταξύ δότη και δέκτη</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Ένδειξη ότι τα δίκτυα πρωτονίων μειώνουν του ρυθμούς μεταφοράς ηλεκτρονίων</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56238"/>
          </a:xfrm>
        </p:spPr>
        <p:txBody>
          <a:bodyPr>
            <a:normAutofit/>
          </a:bodyPr>
          <a:lstStyle/>
          <a:p>
            <a:r>
              <a:rPr lang="el-GR" sz="3500" dirty="0" smtClean="0">
                <a:latin typeface="Times New Roman" panose="02020603050405020304" pitchFamily="18" charset="0"/>
                <a:cs typeface="Times New Roman" panose="02020603050405020304" pitchFamily="18" charset="0"/>
              </a:rPr>
              <a:t>Μελέτη της Εξάρτησης της Απόδοσης των Φωτοευαίσθητων Ηλιακών Κελίων από το Μήκος της Ένωσης που Συνδέει την </a:t>
            </a:r>
            <a:r>
              <a:rPr lang="el-GR" sz="3500" dirty="0" err="1" smtClean="0">
                <a:latin typeface="Times New Roman" panose="02020603050405020304" pitchFamily="18" charset="0"/>
                <a:cs typeface="Times New Roman" panose="02020603050405020304" pitchFamily="18" charset="0"/>
              </a:rPr>
              <a:t>Πορφυρίνη</a:t>
            </a:r>
            <a:r>
              <a:rPr lang="el-GR" sz="3500" dirty="0" smtClean="0">
                <a:latin typeface="Times New Roman" panose="02020603050405020304" pitchFamily="18" charset="0"/>
                <a:cs typeface="Times New Roman" panose="02020603050405020304" pitchFamily="18" charset="0"/>
              </a:rPr>
              <a:t> με το </a:t>
            </a:r>
            <a:r>
              <a:rPr lang="en-US" sz="3500" dirty="0" smtClean="0">
                <a:latin typeface="Times New Roman" panose="02020603050405020304" pitchFamily="18" charset="0"/>
                <a:cs typeface="Times New Roman" panose="02020603050405020304" pitchFamily="18" charset="0"/>
              </a:rPr>
              <a:t>TiO</a:t>
            </a:r>
            <a:r>
              <a:rPr lang="en-US" sz="3500" baseline="-25000" dirty="0" smtClean="0">
                <a:latin typeface="Times New Roman" panose="02020603050405020304" pitchFamily="18" charset="0"/>
                <a:cs typeface="Times New Roman" panose="02020603050405020304" pitchFamily="18" charset="0"/>
              </a:rPr>
              <a:t>2</a:t>
            </a:r>
            <a:endParaRPr lang="en-US" sz="35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stretch>
            <a:fillRect/>
          </a:stretch>
        </p:blipFill>
        <p:spPr>
          <a:xfrm>
            <a:off x="0" y="2499334"/>
            <a:ext cx="6029325" cy="1885950"/>
          </a:xfrm>
          <a:prstGeom prst="rect">
            <a:avLst/>
          </a:prstGeom>
        </p:spPr>
      </p:pic>
      <p:sp>
        <p:nvSpPr>
          <p:cNvPr id="9" name="Rectangle 8"/>
          <p:cNvSpPr/>
          <p:nvPr/>
        </p:nvSpPr>
        <p:spPr>
          <a:xfrm>
            <a:off x="1612165" y="1749281"/>
            <a:ext cx="2168313" cy="646331"/>
          </a:xfrm>
          <a:prstGeom prst="rect">
            <a:avLst/>
          </a:prstGeom>
          <a:ln>
            <a:solidFill>
              <a:schemeClr val="accent1">
                <a:lumMod val="75000"/>
              </a:schemeClr>
            </a:solidFill>
          </a:ln>
        </p:spPr>
        <p:txBody>
          <a:bodyPr wrap="square">
            <a:spAutoFit/>
          </a:bodyPr>
          <a:lstStyle/>
          <a:p>
            <a:pPr algn="ctr"/>
            <a:r>
              <a:rPr lang="el-GR" dirty="0" smtClean="0">
                <a:latin typeface="Times New Roman" panose="02020603050405020304" pitchFamily="18" charset="0"/>
                <a:cs typeface="Times New Roman" panose="02020603050405020304" pitchFamily="18" charset="0"/>
              </a:rPr>
              <a:t>Διασταυρούμενη σύζευξη </a:t>
            </a:r>
            <a:r>
              <a:rPr lang="en-US" dirty="0" err="1">
                <a:latin typeface="Times New Roman" panose="02020603050405020304" pitchFamily="18" charset="0"/>
                <a:cs typeface="Times New Roman" panose="02020603050405020304" pitchFamily="18" charset="0"/>
              </a:rPr>
              <a:t>Sonogashira</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1307367" y="4293190"/>
            <a:ext cx="2168313" cy="369332"/>
          </a:xfrm>
          <a:prstGeom prst="rect">
            <a:avLst/>
          </a:prstGeom>
          <a:ln>
            <a:solidFill>
              <a:schemeClr val="accent1">
                <a:lumMod val="75000"/>
              </a:schemeClr>
            </a:solidFill>
          </a:ln>
        </p:spPr>
        <p:txBody>
          <a:bodyPr wrap="square">
            <a:spAutoFit/>
          </a:bodyPr>
          <a:lstStyle/>
          <a:p>
            <a:pPr algn="ctr"/>
            <a:r>
              <a:rPr lang="el-GR" dirty="0" err="1" smtClean="0">
                <a:latin typeface="Times New Roman" panose="02020603050405020304" pitchFamily="18" charset="0"/>
                <a:cs typeface="Times New Roman" panose="02020603050405020304" pitchFamily="18" charset="0"/>
              </a:rPr>
              <a:t>Φαινυλεθυλενικό</a:t>
            </a:r>
            <a:endParaRPr lang="en-US" dirty="0">
              <a:latin typeface="Times New Roman" panose="02020603050405020304" pitchFamily="18" charset="0"/>
              <a:cs typeface="Times New Roman" panose="02020603050405020304" pitchFamily="18" charset="0"/>
            </a:endParaRPr>
          </a:p>
        </p:txBody>
      </p:sp>
      <p:cxnSp>
        <p:nvCxnSpPr>
          <p:cNvPr id="10" name="Straight Arrow Connector 9"/>
          <p:cNvCxnSpPr>
            <a:stCxn id="8" idx="0"/>
          </p:cNvCxnSpPr>
          <p:nvPr/>
        </p:nvCxnSpPr>
        <p:spPr>
          <a:xfrm flipH="1" flipV="1">
            <a:off x="1371600" y="3578469"/>
            <a:ext cx="1019924" cy="714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1" y="2323842"/>
            <a:ext cx="5678373" cy="1169551"/>
          </a:xfrm>
          <a:prstGeom prst="rect">
            <a:avLst/>
          </a:prstGeom>
          <a:ln>
            <a:solidFill>
              <a:srgbClr val="FF0000"/>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Η απόδοση του φωτοευαίσθητου ηλιακού κελιού με </a:t>
            </a:r>
            <a:r>
              <a:rPr lang="en-US" sz="1400" dirty="0" smtClean="0">
                <a:latin typeface="Times New Roman" panose="02020603050405020304" pitchFamily="18" charset="0"/>
                <a:cs typeface="Times New Roman" panose="02020603050405020304" pitchFamily="18" charset="0"/>
                <a:sym typeface="Wingdings" pitchFamily="2" charset="2"/>
              </a:rPr>
              <a:t>PE1</a:t>
            </a:r>
            <a:r>
              <a:rPr lang="el-GR" sz="1400" dirty="0" smtClean="0">
                <a:latin typeface="Times New Roman" panose="02020603050405020304" pitchFamily="18" charset="0"/>
                <a:cs typeface="Times New Roman" panose="02020603050405020304" pitchFamily="18" charset="0"/>
                <a:sym typeface="Wingdings" pitchFamily="2" charset="2"/>
              </a:rPr>
              <a:t> ήταν 2,5±0,2%, ενώ με το </a:t>
            </a:r>
            <a:r>
              <a:rPr lang="en-US" sz="1400" dirty="0" smtClean="0">
                <a:latin typeface="Times New Roman" panose="02020603050405020304" pitchFamily="18" charset="0"/>
                <a:cs typeface="Times New Roman" panose="02020603050405020304" pitchFamily="18" charset="0"/>
                <a:sym typeface="Wingdings" pitchFamily="2" charset="2"/>
              </a:rPr>
              <a:t>PE4 </a:t>
            </a:r>
            <a:r>
              <a:rPr lang="el-GR" sz="1400" dirty="0" smtClean="0">
                <a:latin typeface="Times New Roman" panose="02020603050405020304" pitchFamily="18" charset="0"/>
                <a:cs typeface="Times New Roman" panose="02020603050405020304" pitchFamily="18" charset="0"/>
                <a:sym typeface="Wingdings" pitchFamily="2" charset="2"/>
              </a:rPr>
              <a:t>ήταν 0,25±0,02%</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Γιατί με την αύξηση του μήκους της ένωσης που συνδέει την </a:t>
            </a:r>
            <a:r>
              <a:rPr lang="el-GR" sz="1400" dirty="0" err="1" smtClean="0">
                <a:latin typeface="Times New Roman" panose="02020603050405020304" pitchFamily="18" charset="0"/>
                <a:cs typeface="Times New Roman" panose="02020603050405020304" pitchFamily="18" charset="0"/>
                <a:sym typeface="Wingdings" pitchFamily="2" charset="2"/>
              </a:rPr>
              <a:t>πορφυρίνη</a:t>
            </a:r>
            <a:r>
              <a:rPr lang="el-GR" sz="1400" dirty="0" smtClean="0">
                <a:latin typeface="Times New Roman" panose="02020603050405020304" pitchFamily="18" charset="0"/>
                <a:cs typeface="Times New Roman" panose="02020603050405020304" pitchFamily="18" charset="0"/>
                <a:sym typeface="Wingdings" pitchFamily="2" charset="2"/>
              </a:rPr>
              <a:t> με το </a:t>
            </a:r>
            <a:r>
              <a:rPr lang="en-US" sz="1400" dirty="0" smtClean="0">
                <a:latin typeface="Times New Roman" panose="02020603050405020304" pitchFamily="18" charset="0"/>
                <a:cs typeface="Times New Roman" panose="02020603050405020304" pitchFamily="18" charset="0"/>
                <a:sym typeface="Wingdings" pitchFamily="2" charset="2"/>
              </a:rPr>
              <a:t>TiO</a:t>
            </a:r>
            <a:r>
              <a:rPr lang="en-US" sz="1400" baseline="-25000" dirty="0" smtClean="0">
                <a:latin typeface="Times New Roman" panose="02020603050405020304" pitchFamily="18" charset="0"/>
                <a:cs typeface="Times New Roman" panose="02020603050405020304" pitchFamily="18" charset="0"/>
                <a:sym typeface="Wingdings" pitchFamily="2" charset="2"/>
              </a:rPr>
              <a:t>2 </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έχουμε μείωση της απόδοσης του φωτοευαίσθητου ηλιακού κελιού;</a:t>
            </a:r>
          </a:p>
          <a:p>
            <a:pPr algn="ctr">
              <a:buFont typeface="Arial" pitchFamily="34" charset="0"/>
              <a:buChar char="•"/>
            </a:pPr>
            <a:endParaRPr lang="en-US" sz="1400" dirty="0" smtClean="0">
              <a:latin typeface="Times New Roman" panose="02020603050405020304" pitchFamily="18" charset="0"/>
              <a:cs typeface="Times New Roman" panose="02020603050405020304" pitchFamily="18" charset="0"/>
              <a:sym typeface="Wingdings" pitchFamily="2" charset="2"/>
            </a:endParaRPr>
          </a:p>
        </p:txBody>
      </p:sp>
      <p:pic>
        <p:nvPicPr>
          <p:cNvPr id="1026" name="Picture 2"/>
          <p:cNvPicPr>
            <a:picLocks noChangeAspect="1" noChangeArrowheads="1"/>
          </p:cNvPicPr>
          <p:nvPr/>
        </p:nvPicPr>
        <p:blipFill>
          <a:blip r:embed="rId4" cstate="print"/>
          <a:srcRect/>
          <a:stretch>
            <a:fillRect/>
          </a:stretch>
        </p:blipFill>
        <p:spPr bwMode="auto">
          <a:xfrm>
            <a:off x="5443416" y="4035668"/>
            <a:ext cx="3112965" cy="234131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8784981" y="4023341"/>
            <a:ext cx="3160834" cy="2383687"/>
          </a:xfrm>
          <a:prstGeom prst="rect">
            <a:avLst/>
          </a:prstGeom>
          <a:noFill/>
          <a:ln w="9525">
            <a:noFill/>
            <a:miter lim="800000"/>
            <a:headEnd/>
            <a:tailEnd/>
          </a:ln>
        </p:spPr>
      </p:pic>
      <p:sp>
        <p:nvSpPr>
          <p:cNvPr id="15" name="Rectangle 14"/>
          <p:cNvSpPr/>
          <p:nvPr/>
        </p:nvSpPr>
        <p:spPr>
          <a:xfrm>
            <a:off x="6611819" y="6406402"/>
            <a:ext cx="4382974" cy="307777"/>
          </a:xfrm>
          <a:prstGeom prst="rect">
            <a:avLst/>
          </a:prstGeom>
          <a:ln>
            <a:solidFill>
              <a:schemeClr val="accent1">
                <a:lumMod val="75000"/>
              </a:schemeClr>
            </a:solidFill>
          </a:ln>
        </p:spPr>
        <p:txBody>
          <a:bodyPr wrap="square">
            <a:spAutoFit/>
          </a:bodyPr>
          <a:lstStyle/>
          <a:p>
            <a:pPr algn="ctr"/>
            <a:r>
              <a:rPr lang="el-GR" sz="1400" dirty="0" smtClean="0">
                <a:latin typeface="Times New Roman" panose="02020603050405020304" pitchFamily="18" charset="0"/>
                <a:cs typeface="Times New Roman" panose="02020603050405020304" pitchFamily="18" charset="0"/>
                <a:sym typeface="Wingdings" pitchFamily="2" charset="2"/>
              </a:rPr>
              <a:t>Φάσματα απορρόφησης και φάσμα εκπομπής</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σε διάλυμα</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Tree>
    <p:extLst>
      <p:ext uri="{BB962C8B-B14F-4D97-AF65-F5344CB8AC3E}">
        <p14:creationId xmlns="" xmlns:p14="http://schemas.microsoft.com/office/powerpoint/2010/main" val="3387164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r>
              <a:rPr lang="el-GR" sz="3500" dirty="0" smtClean="0">
                <a:latin typeface="Times New Roman" panose="02020603050405020304" pitchFamily="18" charset="0"/>
                <a:cs typeface="Times New Roman" panose="02020603050405020304" pitchFamily="18" charset="0"/>
              </a:rPr>
              <a:t>Μελέτη της Εξάρτησης της Απόδοσης των Φωτοευαίσθητων Ηλιακών Κελίων από το Μήκος της Ένωσης που Συνδέει την </a:t>
            </a:r>
            <a:r>
              <a:rPr lang="el-GR" sz="3500" dirty="0" err="1" smtClean="0">
                <a:latin typeface="Times New Roman" panose="02020603050405020304" pitchFamily="18" charset="0"/>
                <a:cs typeface="Times New Roman" panose="02020603050405020304" pitchFamily="18" charset="0"/>
              </a:rPr>
              <a:t>Πορφυρίνη</a:t>
            </a:r>
            <a:r>
              <a:rPr lang="el-GR" sz="3500" dirty="0" smtClean="0">
                <a:latin typeface="Times New Roman" panose="02020603050405020304" pitchFamily="18" charset="0"/>
                <a:cs typeface="Times New Roman" panose="02020603050405020304" pitchFamily="18" charset="0"/>
              </a:rPr>
              <a:t> με το </a:t>
            </a:r>
            <a:r>
              <a:rPr lang="en-US" sz="3500" dirty="0" smtClean="0">
                <a:latin typeface="Times New Roman" panose="02020603050405020304" pitchFamily="18" charset="0"/>
                <a:cs typeface="Times New Roman" panose="02020603050405020304" pitchFamily="18" charset="0"/>
              </a:rPr>
              <a:t>TiO</a:t>
            </a:r>
            <a:r>
              <a:rPr lang="en-US" sz="3500" baseline="-25000" dirty="0" smtClean="0">
                <a:latin typeface="Times New Roman" panose="02020603050405020304" pitchFamily="18" charset="0"/>
                <a:cs typeface="Times New Roman" panose="02020603050405020304" pitchFamily="18" charset="0"/>
              </a:rPr>
              <a:t>2</a:t>
            </a:r>
            <a:endParaRPr lang="en-US" sz="3500" dirty="0"/>
          </a:p>
        </p:txBody>
      </p:sp>
      <p:pic>
        <p:nvPicPr>
          <p:cNvPr id="4" name="Picture 3"/>
          <p:cNvPicPr>
            <a:picLocks noChangeAspect="1"/>
          </p:cNvPicPr>
          <p:nvPr/>
        </p:nvPicPr>
        <p:blipFill>
          <a:blip r:embed="rId2" cstate="print"/>
          <a:stretch>
            <a:fillRect/>
          </a:stretch>
        </p:blipFill>
        <p:spPr>
          <a:xfrm>
            <a:off x="268950" y="1352075"/>
            <a:ext cx="2914250" cy="4007094"/>
          </a:xfrm>
          <a:prstGeom prst="rect">
            <a:avLst/>
          </a:prstGeom>
        </p:spPr>
      </p:pic>
      <p:pic>
        <p:nvPicPr>
          <p:cNvPr id="5" name="Picture 4"/>
          <p:cNvPicPr>
            <a:picLocks noChangeAspect="1"/>
          </p:cNvPicPr>
          <p:nvPr/>
        </p:nvPicPr>
        <p:blipFill>
          <a:blip r:embed="rId3" cstate="print"/>
          <a:stretch>
            <a:fillRect/>
          </a:stretch>
        </p:blipFill>
        <p:spPr>
          <a:xfrm>
            <a:off x="4013423" y="1375220"/>
            <a:ext cx="2790804" cy="3853623"/>
          </a:xfrm>
          <a:prstGeom prst="rect">
            <a:avLst/>
          </a:prstGeom>
        </p:spPr>
      </p:pic>
      <p:pic>
        <p:nvPicPr>
          <p:cNvPr id="6" name="Picture 5"/>
          <p:cNvPicPr>
            <a:picLocks noChangeAspect="1"/>
          </p:cNvPicPr>
          <p:nvPr/>
        </p:nvPicPr>
        <p:blipFill>
          <a:blip r:embed="rId4" cstate="print"/>
          <a:stretch>
            <a:fillRect/>
          </a:stretch>
        </p:blipFill>
        <p:spPr>
          <a:xfrm>
            <a:off x="8256955" y="1138515"/>
            <a:ext cx="3189390" cy="4081527"/>
          </a:xfrm>
          <a:prstGeom prst="rect">
            <a:avLst/>
          </a:prstGeom>
        </p:spPr>
      </p:pic>
      <p:sp>
        <p:nvSpPr>
          <p:cNvPr id="7" name="Rectangle 6"/>
          <p:cNvSpPr/>
          <p:nvPr/>
        </p:nvSpPr>
        <p:spPr>
          <a:xfrm>
            <a:off x="3384015" y="5316232"/>
            <a:ext cx="4370467" cy="1384995"/>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Συνιστώσα απόσβεσης λόγο χαλάρωσης από το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και συνιστώσα αύξησης λόγο μετάβασης από το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1</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endParaRPr lang="en-US" sz="1400" dirty="0" smtClean="0">
              <a:latin typeface="Times New Roman" panose="02020603050405020304" pitchFamily="18" charset="0"/>
              <a:cs typeface="Times New Roman" panose="02020603050405020304" pitchFamily="18" charset="0"/>
              <a:sym typeface="Wingdings" pitchFamily="2" charset="2"/>
            </a:endParaRP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Πιο έντονη η απόσβεση σε λ</a:t>
            </a:r>
            <a:r>
              <a:rPr lang="en-US" sz="1400" baseline="-25000" dirty="0" smtClean="0">
                <a:latin typeface="Times New Roman" panose="02020603050405020304" pitchFamily="18" charset="0"/>
                <a:cs typeface="Times New Roman" panose="02020603050405020304" pitchFamily="18" charset="0"/>
                <a:sym typeface="Wingdings" pitchFamily="2" charset="2"/>
              </a:rPr>
              <a:t>probe </a:t>
            </a:r>
            <a:r>
              <a:rPr lang="en-US" sz="1400" dirty="0" smtClean="0">
                <a:latin typeface="Times New Roman" panose="02020603050405020304" pitchFamily="18" charset="0"/>
                <a:cs typeface="Times New Roman" panose="02020603050405020304" pitchFamily="18" charset="0"/>
                <a:sym typeface="Wingdings" pitchFamily="2" charset="2"/>
              </a:rPr>
              <a:t>=</a:t>
            </a:r>
            <a:r>
              <a:rPr lang="el-GR" sz="1400" dirty="0" smtClean="0">
                <a:latin typeface="Times New Roman" panose="02020603050405020304" pitchFamily="18" charset="0"/>
                <a:cs typeface="Times New Roman" panose="02020603050405020304" pitchFamily="18" charset="0"/>
                <a:sym typeface="Wingdings" pitchFamily="2" charset="2"/>
              </a:rPr>
              <a:t>700</a:t>
            </a:r>
            <a:r>
              <a:rPr lang="en-US" sz="1400" dirty="0" smtClean="0">
                <a:latin typeface="Times New Roman" panose="02020603050405020304" pitchFamily="18" charset="0"/>
                <a:cs typeface="Times New Roman" panose="02020603050405020304" pitchFamily="18" charset="0"/>
                <a:sym typeface="Wingdings" pitchFamily="2" charset="2"/>
              </a:rPr>
              <a:t>nm </a:t>
            </a:r>
            <a:r>
              <a:rPr lang="el-GR" sz="1400" dirty="0" smtClean="0">
                <a:latin typeface="Times New Roman" panose="02020603050405020304" pitchFamily="18" charset="0"/>
                <a:cs typeface="Times New Roman" panose="02020603050405020304" pitchFamily="18" charset="0"/>
                <a:sym typeface="Wingdings" pitchFamily="2" charset="2"/>
              </a:rPr>
              <a:t>λόγω λιγότερης διέγερσης στο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1</a:t>
            </a:r>
            <a:r>
              <a:rPr lang="en-US" sz="1400" dirty="0" smtClean="0">
                <a:latin typeface="Times New Roman" panose="02020603050405020304" pitchFamily="18" charset="0"/>
                <a:cs typeface="Times New Roman" panose="02020603050405020304" pitchFamily="18" charset="0"/>
                <a:sym typeface="Wingdings" pitchFamily="2" charset="2"/>
              </a:rPr>
              <a:t> (</a:t>
            </a:r>
            <a:r>
              <a:rPr lang="el-GR" sz="1400" dirty="0" smtClean="0">
                <a:latin typeface="Times New Roman" panose="02020603050405020304" pitchFamily="18" charset="0"/>
                <a:cs typeface="Times New Roman" panose="02020603050405020304" pitchFamily="18" charset="0"/>
                <a:sym typeface="Wingdings" pitchFamily="2" charset="2"/>
              </a:rPr>
              <a:t>λιγότερη ενέργεια)</a:t>
            </a:r>
            <a:endParaRPr lang="en-US" sz="1400" dirty="0" smtClean="0">
              <a:latin typeface="Times New Roman" panose="02020603050405020304" pitchFamily="18" charset="0"/>
              <a:cs typeface="Times New Roman" panose="02020603050405020304" pitchFamily="18" charset="0"/>
              <a:sym typeface="Wingdings" pitchFamily="2" charset="2"/>
            </a:endParaRP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Πιο περίπλοκη η συμπεριφορά όταν είμαστε σε λ</a:t>
            </a:r>
            <a:r>
              <a:rPr lang="en-US" sz="1400" baseline="-25000" dirty="0" smtClean="0">
                <a:latin typeface="Times New Roman" panose="02020603050405020304" pitchFamily="18" charset="0"/>
                <a:cs typeface="Times New Roman" panose="02020603050405020304" pitchFamily="18" charset="0"/>
                <a:sym typeface="Wingdings" pitchFamily="2" charset="2"/>
              </a:rPr>
              <a:t>probe </a:t>
            </a:r>
            <a:r>
              <a:rPr lang="en-US" sz="1400" dirty="0" smtClean="0">
                <a:latin typeface="Times New Roman" panose="02020603050405020304" pitchFamily="18" charset="0"/>
                <a:cs typeface="Times New Roman" panose="02020603050405020304" pitchFamily="18" charset="0"/>
                <a:sym typeface="Wingdings" pitchFamily="2" charset="2"/>
              </a:rPr>
              <a:t>=625nm </a:t>
            </a:r>
          </a:p>
        </p:txBody>
      </p:sp>
      <p:sp>
        <p:nvSpPr>
          <p:cNvPr id="8" name="Rectangle 7"/>
          <p:cNvSpPr/>
          <p:nvPr/>
        </p:nvSpPr>
        <p:spPr>
          <a:xfrm>
            <a:off x="8023418" y="5320315"/>
            <a:ext cx="3684495" cy="1384995"/>
          </a:xfrm>
          <a:prstGeom prst="rect">
            <a:avLst/>
          </a:prstGeom>
          <a:ln>
            <a:solidFill>
              <a:schemeClr val="accent1">
                <a:lumMod val="75000"/>
              </a:schemeClr>
            </a:solidFill>
          </a:ln>
        </p:spPr>
        <p:txBody>
          <a:bodyPr wrap="square">
            <a:spAutoFit/>
          </a:bodyPr>
          <a:lstStyle/>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Αρχικά το σήμα είναι αρνητικό γιατί τη χρονική στιγμή </a:t>
            </a:r>
            <a:r>
              <a:rPr lang="en-US" sz="1400" dirty="0" smtClean="0">
                <a:latin typeface="Times New Roman" panose="02020603050405020304" pitchFamily="18" charset="0"/>
                <a:cs typeface="Times New Roman" panose="02020603050405020304" pitchFamily="18" charset="0"/>
                <a:sym typeface="Wingdings" pitchFamily="2" charset="2"/>
              </a:rPr>
              <a:t>t=0 </a:t>
            </a:r>
            <a:r>
              <a:rPr lang="el-GR" sz="1400" dirty="0" smtClean="0">
                <a:latin typeface="Times New Roman" panose="02020603050405020304" pitchFamily="18" charset="0"/>
                <a:cs typeface="Times New Roman" panose="02020603050405020304" pitchFamily="18" charset="0"/>
                <a:sym typeface="Wingdings" pitchFamily="2" charset="2"/>
              </a:rPr>
              <a:t>δεν υπάρχει πληθυσμός στην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1 </a:t>
            </a:r>
            <a:r>
              <a:rPr lang="el-GR" sz="1400" dirty="0" smtClean="0">
                <a:latin typeface="Times New Roman" panose="02020603050405020304" pitchFamily="18" charset="0"/>
                <a:cs typeface="Times New Roman" panose="02020603050405020304" pitchFamily="18" charset="0"/>
                <a:sym typeface="Wingdings" pitchFamily="2" charset="2"/>
              </a:rPr>
              <a:t>όταν διεγείρουμε πληθυσμό στην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n-US" sz="1400" dirty="0" smtClean="0">
                <a:latin typeface="Times New Roman" panose="02020603050405020304" pitchFamily="18" charset="0"/>
                <a:cs typeface="Times New Roman" panose="02020603050405020304" pitchFamily="18" charset="0"/>
                <a:sym typeface="Wingdings" pitchFamily="2" charset="2"/>
              </a:rPr>
              <a:t>.</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Επίσης παρατηρείται με την </a:t>
            </a:r>
            <a:r>
              <a:rPr lang="el-GR" sz="1400" dirty="0" err="1" smtClean="0">
                <a:latin typeface="Times New Roman" panose="02020603050405020304" pitchFamily="18" charset="0"/>
                <a:cs typeface="Times New Roman" panose="02020603050405020304" pitchFamily="18" charset="0"/>
                <a:sym typeface="Wingdings" pitchFamily="2" charset="2"/>
              </a:rPr>
              <a:t>πάραδο</a:t>
            </a:r>
            <a:r>
              <a:rPr lang="el-GR" sz="1400" dirty="0" smtClean="0">
                <a:latin typeface="Times New Roman" panose="02020603050405020304" pitchFamily="18" charset="0"/>
                <a:cs typeface="Times New Roman" panose="02020603050405020304" pitchFamily="18" charset="0"/>
                <a:sym typeface="Wingdings" pitchFamily="2" charset="2"/>
              </a:rPr>
              <a:t> του χρόνου μια μετατόπιση που εξηγείται λόγο της εκπομπής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0</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1</a:t>
            </a:r>
            <a:endParaRPr lang="en-US" sz="1400" dirty="0" smtClean="0">
              <a:latin typeface="Times New Roman" panose="02020603050405020304" pitchFamily="18" charset="0"/>
              <a:cs typeface="Times New Roman" panose="02020603050405020304" pitchFamily="18" charset="0"/>
              <a:sym typeface="Wingdings" pitchFamily="2" charset="2"/>
            </a:endParaRPr>
          </a:p>
        </p:txBody>
      </p:sp>
      <p:sp>
        <p:nvSpPr>
          <p:cNvPr id="9" name="Rectangle 8"/>
          <p:cNvSpPr/>
          <p:nvPr/>
        </p:nvSpPr>
        <p:spPr>
          <a:xfrm>
            <a:off x="582706" y="5477419"/>
            <a:ext cx="2348763" cy="1169551"/>
          </a:xfrm>
          <a:prstGeom prst="rect">
            <a:avLst/>
          </a:prstGeom>
          <a:ln>
            <a:solidFill>
              <a:schemeClr val="accent1">
                <a:lumMod val="75000"/>
              </a:schemeClr>
            </a:solidFill>
          </a:ln>
        </p:spPr>
        <p:txBody>
          <a:bodyPr wrap="square">
            <a:spAutoFit/>
          </a:bodyPr>
          <a:lstStyle/>
          <a:p>
            <a:pPr algn="ctr">
              <a:buFont typeface="Arial" pitchFamily="34" charset="0"/>
              <a:buChar char="•"/>
            </a:pPr>
            <a:r>
              <a:rPr lang="en-US" sz="1400" dirty="0" smtClean="0">
                <a:latin typeface="Times New Roman" panose="02020603050405020304" pitchFamily="18" charset="0"/>
                <a:cs typeface="Times New Roman" panose="02020603050405020304" pitchFamily="18" charset="0"/>
                <a:sym typeface="Wingdings" pitchFamily="2" charset="2"/>
              </a:rPr>
              <a:t>Transient Absorption </a:t>
            </a:r>
            <a:r>
              <a:rPr lang="el-GR" sz="1400" dirty="0" smtClean="0">
                <a:latin typeface="Times New Roman" panose="02020603050405020304" pitchFamily="18" charset="0"/>
                <a:cs typeface="Times New Roman" panose="02020603050405020304" pitchFamily="18" charset="0"/>
                <a:sym typeface="Wingdings" pitchFamily="2" charset="2"/>
              </a:rPr>
              <a:t>Φάσματα για το </a:t>
            </a:r>
            <a:r>
              <a:rPr lang="en-US" sz="1400" dirty="0" smtClean="0">
                <a:latin typeface="Times New Roman" panose="02020603050405020304" pitchFamily="18" charset="0"/>
                <a:cs typeface="Times New Roman" panose="02020603050405020304" pitchFamily="18" charset="0"/>
                <a:sym typeface="Wingdings" pitchFamily="2" charset="2"/>
              </a:rPr>
              <a:t>PE1 </a:t>
            </a:r>
            <a:r>
              <a:rPr lang="el-GR" sz="1400" dirty="0" smtClean="0">
                <a:latin typeface="Times New Roman" panose="02020603050405020304" pitchFamily="18" charset="0"/>
                <a:cs typeface="Times New Roman" panose="02020603050405020304" pitchFamily="18" charset="0"/>
                <a:sym typeface="Wingdings" pitchFamily="2" charset="2"/>
              </a:rPr>
              <a:t>σε διάλυμα</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λ=430</a:t>
            </a:r>
            <a:r>
              <a:rPr lang="en-US" sz="1400" dirty="0" smtClean="0">
                <a:latin typeface="Times New Roman" panose="02020603050405020304" pitchFamily="18" charset="0"/>
                <a:cs typeface="Times New Roman" panose="02020603050405020304" pitchFamily="18" charset="0"/>
                <a:sym typeface="Wingdings" pitchFamily="2" charset="2"/>
              </a:rPr>
              <a:t>nm (</a:t>
            </a:r>
            <a:r>
              <a:rPr lang="el-GR" sz="1400" dirty="0" smtClean="0">
                <a:latin typeface="Times New Roman" panose="02020603050405020304" pitchFamily="18" charset="0"/>
                <a:cs typeface="Times New Roman" panose="02020603050405020304" pitchFamily="18" charset="0"/>
                <a:sym typeface="Wingdings" pitchFamily="2" charset="2"/>
              </a:rPr>
              <a:t>διέγερση στην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2</a:t>
            </a:r>
            <a:r>
              <a:rPr lang="en-US" sz="1400" dirty="0" smtClean="0">
                <a:latin typeface="Times New Roman" panose="02020603050405020304" pitchFamily="18" charset="0"/>
                <a:cs typeface="Times New Roman" panose="02020603050405020304" pitchFamily="18" charset="0"/>
                <a:sym typeface="Wingdings" pitchFamily="2" charset="2"/>
              </a:rPr>
              <a:t>)</a:t>
            </a:r>
          </a:p>
          <a:p>
            <a:pPr algn="ctr">
              <a:buFont typeface="Arial" pitchFamily="34" charset="0"/>
              <a:buChar char="•"/>
            </a:pPr>
            <a:r>
              <a:rPr lang="el-GR" sz="1400" dirty="0" smtClean="0">
                <a:latin typeface="Times New Roman" panose="02020603050405020304" pitchFamily="18" charset="0"/>
                <a:cs typeface="Times New Roman" panose="02020603050405020304" pitchFamily="18" charset="0"/>
                <a:sym typeface="Wingdings" pitchFamily="2" charset="2"/>
              </a:rPr>
              <a:t>λ=620</a:t>
            </a:r>
            <a:r>
              <a:rPr lang="en-US" sz="1400" dirty="0" smtClean="0">
                <a:latin typeface="Times New Roman" panose="02020603050405020304" pitchFamily="18" charset="0"/>
                <a:cs typeface="Times New Roman" panose="02020603050405020304" pitchFamily="18" charset="0"/>
                <a:sym typeface="Wingdings" pitchFamily="2" charset="2"/>
              </a:rPr>
              <a:t>nm </a:t>
            </a:r>
            <a:r>
              <a:rPr lang="el-GR" sz="1400" dirty="0" smtClean="0">
                <a:latin typeface="Times New Roman" panose="02020603050405020304" pitchFamily="18" charset="0"/>
                <a:cs typeface="Times New Roman" panose="02020603050405020304" pitchFamily="18" charset="0"/>
                <a:sym typeface="Wingdings" pitchFamily="2" charset="2"/>
              </a:rPr>
              <a:t>(διέγερση στην </a:t>
            </a:r>
            <a:r>
              <a:rPr lang="en-US" sz="1400" dirty="0" smtClean="0">
                <a:latin typeface="Times New Roman" panose="02020603050405020304" pitchFamily="18" charset="0"/>
                <a:cs typeface="Times New Roman" panose="02020603050405020304" pitchFamily="18" charset="0"/>
                <a:sym typeface="Wingdings" pitchFamily="2" charset="2"/>
              </a:rPr>
              <a:t>S</a:t>
            </a:r>
            <a:r>
              <a:rPr lang="en-US" sz="1400" baseline="-25000" dirty="0" smtClean="0">
                <a:latin typeface="Times New Roman" panose="02020603050405020304" pitchFamily="18" charset="0"/>
                <a:cs typeface="Times New Roman" panose="02020603050405020304" pitchFamily="18" charset="0"/>
                <a:sym typeface="Wingdings" pitchFamily="2" charset="2"/>
              </a:rPr>
              <a:t>1 </a:t>
            </a:r>
            <a:r>
              <a:rPr lang="en-US" sz="1400" dirty="0" smtClean="0">
                <a:latin typeface="Times New Roman" panose="02020603050405020304" pitchFamily="18" charset="0"/>
                <a:cs typeface="Times New Roman" panose="02020603050405020304" pitchFamily="18" charset="0"/>
                <a:sym typeface="Wingdings" pitchFamily="2" charset="2"/>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1326</Words>
  <Application>Microsoft Office PowerPoint</Application>
  <PresentationFormat>Custom</PresentationFormat>
  <Paragraphs>119</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Πορφυρίνες</vt:lpstr>
      <vt:lpstr>Υπερταχείας Χρονοαναλυόμενης Φασματοσκοπίας Λείζερ</vt:lpstr>
      <vt:lpstr>Βασική Αρχή Λειτουργείας Υπερταχείς Χρονοαλυόμενης Φασματοσκοπίας</vt:lpstr>
      <vt:lpstr>Μελέτη της Κινητικής της Μεταφοράς Ηλεκτρονίου με Ύπαρξη Μεταφοράς Πρωτονίου </vt:lpstr>
      <vt:lpstr>Μελέτη της Κινητικής της Μεταφοράς Ηλεκτρονίου με Ύπαρξη Μεταφοράς Πρωτονίου </vt:lpstr>
      <vt:lpstr>Μελέτη της Κινητικής της Μεταφοράς Ηλεκτρονίου με Ύπαρξη Μεταφοράς Πρωτονίου </vt:lpstr>
      <vt:lpstr>Μελέτη της Εξάρτησης της Απόδοσης των Φωτοευαίσθητων Ηλιακών Κελίων από το Μήκος της Ένωσης που Συνδέει την Πορφυρίνη με το TiO2</vt:lpstr>
      <vt:lpstr>Μελέτη της Εξάρτησης της Απόδοσης των Φωτοευαίσθητων Ηλιακών Κελίων από το Μήκος της Ένωσης που Συνδέει την Πορφυρίνη με το TiO2</vt:lpstr>
      <vt:lpstr>Μελέτη της Εξάρτησης της Απόδοσης των Φωτοευαίσθητων Ηλιακών Κελίων από το Μήκος της Ένωσης που Συνδέει την Πορφυρίνη με το TiO2</vt:lpstr>
      <vt:lpstr>Μελέτη της Εξάρτησης της Απόδοσης των Φωτοευαίσθητων Ηλιακών Κελίων από το Μήκος της Ένωσης που Συνδέει την Πορφυρίνη με το TiO2</vt:lpstr>
      <vt:lpstr>Μελέτη της Εξάρτησης της Απόδοσης των Φωτοευαίσθητων Ηλιακών Κελίων από το Μήκος της Ένωσης που Συνδέει την Πορφυρίνη με το TiO2</vt:lpstr>
      <vt:lpstr>Συμπεράσματα</vt:lpstr>
      <vt:lpstr>Slide 14</vt:lpstr>
      <vt:lpstr>Βιβλιογραφία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Mum</dc:creator>
  <cp:lastModifiedBy>user1</cp:lastModifiedBy>
  <cp:revision>44</cp:revision>
  <dcterms:created xsi:type="dcterms:W3CDTF">2018-04-23T13:57:03Z</dcterms:created>
  <dcterms:modified xsi:type="dcterms:W3CDTF">2018-04-24T08:57:55Z</dcterms:modified>
</cp:coreProperties>
</file>